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Rubik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Rubik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Rubik-italic.fntdata"/><Relationship Id="rId21" Type="http://schemas.openxmlformats.org/officeDocument/2006/relationships/slide" Target="slides/slide16.xml"/><Relationship Id="rId43" Type="http://schemas.openxmlformats.org/officeDocument/2006/relationships/font" Target="fonts/Rubik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ubi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d344994a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d344994a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d344994a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d344994a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הרחבנו את הרשת לכלול 5 שכבות נסתרון (hidden layers)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d344994aa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d344994aa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אומנם הצלחנו הפעם להגיע לoverfit על הסט של האימון שלנו, עדיין לא הצלחנו לשפר את הדיוק של סט הבדיקה שלנו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d344994aa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d344994aa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חוץ מהמהירות של האימון, ההקטנה נתנה סוג של ה"כללה" ובעצם היא מעין "שכבת קיפול" בסיסית.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344994a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344994a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שנינו קצת את המבנה, הקטנו את גודל השכבות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344994a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344994a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d344994aa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d344994aa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בדיחה מצחיקה על קפיצה קוונטית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d344994aa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d344994aa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עכשיו הגענו לחלק המעניין, יצירת מודל cnn!!!!!!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d344994aa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d344994aa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d344994aa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d344994aa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ubik"/>
                <a:ea typeface="Rubik"/>
                <a:cs typeface="Rubik"/>
                <a:sym typeface="Rubik"/>
              </a:rPr>
              <a:t>מצב האקלים מעסיק את האנושות כולה כמה כמה וכמה שנים. עננים ממלאים  תפקיד עצום בקביעת האקלים של כדור הארץ. אך הם קשים להבנה כדי לפתח מודל להבחנה וניתוח האקלים.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ubik"/>
                <a:ea typeface="Rubik"/>
                <a:cs typeface="Rubik"/>
                <a:sym typeface="Rubik"/>
              </a:rPr>
              <a:t>לפי MAX PLANCK  יעזור לנו להבין את המצב הפיסיקלי של העננים ע"י </a:t>
            </a:r>
            <a:r>
              <a:rPr lang="en-GB" sz="1400"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classifying  סוגים שונים של עננים. מה שיאפשר לנו לבנות מודל אקלים טוב יותר.</a:t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d611fcd3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d611fcd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d611fcd3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d611fcd3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d611fcd3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d611fcd3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למה חשבנו להשתמש בAutoEncoder?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השיחזור של התמונה לא מדויק, ובעצם מתקבל תמונה "שילדית" שמציגה את צורת הענן המרכזית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d611fcd3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d611fcd3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d611fcd3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d611fcd3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d611fcd3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d611fcd3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d611fcd3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d611fcd3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d611fcd3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6d611fcd3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במודל שלנו </a:t>
            </a:r>
            <a:r>
              <a:rPr lang="en-GB"/>
              <a:t>קיטלגנו</a:t>
            </a:r>
            <a:r>
              <a:rPr lang="en-GB"/>
              <a:t> ל4 סוגי עננים: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לפי nyku,הקורס עשינו 3 מודלים:</a:t>
            </a:r>
            <a:br>
              <a:rPr lang="en-GB"/>
            </a:br>
            <a:r>
              <a:rPr lang="en-GB"/>
              <a:t>-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שנפרט עליהם עכשיו: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d344994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d344994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d344994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d344994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מבנה פשוט, פורסים את התמונה למערך חד מימדי ומחברים כל פיקסל לכל אחד מהקטגוריות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d344994a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d344994a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344994a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344994a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9" name="Google Shape;10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9" name="Google Shape;13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0" name="Google Shape;20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3" name="Google Shape;6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8" name="Google Shape;98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ifryed/NLP_cours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8.jp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729450" y="1242450"/>
            <a:ext cx="76887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6AA84F"/>
                </a:solidFill>
              </a:rPr>
              <a:t>DL 19/20</a:t>
            </a:r>
            <a:endParaRPr sz="50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6AA84F"/>
                </a:solidFill>
              </a:rPr>
              <a:t>Understanding Clouds</a:t>
            </a:r>
            <a:endParaRPr sz="3100">
              <a:solidFill>
                <a:srgbClr val="6AA84F"/>
              </a:solidFill>
            </a:endParaRPr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727650" y="2942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B6D7A8"/>
                </a:solidFill>
              </a:rPr>
              <a:t>Naomi Tzabari</a:t>
            </a:r>
            <a:endParaRPr b="1" sz="1700">
              <a:solidFill>
                <a:srgbClr val="B6D7A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rgbClr val="B6D7A8"/>
                </a:solidFill>
              </a:rPr>
              <a:t>Shai Aharon</a:t>
            </a:r>
            <a:endParaRPr b="1" sz="1700">
              <a:solidFill>
                <a:srgbClr val="B6D7A8"/>
              </a:solidFill>
            </a:endParaRPr>
          </a:p>
        </p:txBody>
      </p:sp>
      <p:sp>
        <p:nvSpPr>
          <p:cNvPr id="176" name="Google Shape;17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Neural Net</a:t>
            </a:r>
            <a:endParaRPr/>
          </a:p>
        </p:txBody>
      </p:sp>
      <p:sp>
        <p:nvSpPr>
          <p:cNvPr id="340" name="Google Shape;340;p27"/>
          <p:cNvSpPr txBox="1"/>
          <p:nvPr>
            <p:ph idx="4294967295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chemeClr val="lt1"/>
                </a:highlight>
              </a:rPr>
              <a:t>Hidden layers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Higher analysis power of data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ReLu/Sigmoid activation layers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41" name="Google Shape;34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2" name="Google Shape;3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0475"/>
            <a:ext cx="9144000" cy="21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2135590"/>
            <a:ext cx="1374115" cy="131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48" name="Google Shape;348;p28"/>
          <p:cNvGrpSpPr/>
          <p:nvPr/>
        </p:nvGrpSpPr>
        <p:grpSpPr>
          <a:xfrm>
            <a:off x="2088450" y="1554553"/>
            <a:ext cx="160100" cy="2305367"/>
            <a:chOff x="2247293" y="962218"/>
            <a:chExt cx="160100" cy="3914700"/>
          </a:xfrm>
        </p:grpSpPr>
        <p:sp>
          <p:nvSpPr>
            <p:cNvPr id="349" name="Google Shape;349;p28"/>
            <p:cNvSpPr/>
            <p:nvPr/>
          </p:nvSpPr>
          <p:spPr>
            <a:xfrm rot="-5400000">
              <a:off x="2236180" y="9733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 rot="-5400000">
              <a:off x="2236180" y="122215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 rot="-5400000">
              <a:off x="2236180" y="1470980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 rot="-5400000">
              <a:off x="2236180" y="17198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 rot="-5400000">
              <a:off x="2236180" y="19686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 rot="-5400000">
              <a:off x="2236180" y="2217455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 rot="-5400000">
              <a:off x="2236180" y="246628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 rot="-5400000">
              <a:off x="2236180" y="27151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 rot="-5400000">
              <a:off x="2236180" y="29639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 rot="-5400000">
              <a:off x="2236180" y="321275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 rot="-5400000">
              <a:off x="2236180" y="3461580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 rot="-5400000">
              <a:off x="2236180" y="37104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 rot="-5400000">
              <a:off x="2236180" y="39592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 rot="-5400000">
              <a:off x="2236180" y="4208055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 rot="-5400000">
              <a:off x="2236180" y="445688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 rot="-5400000">
              <a:off x="2236180" y="47057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5" name="Google Shape;365;p28"/>
          <p:cNvCxnSpPr>
            <a:stCxn id="347" idx="0"/>
            <a:endCxn id="349" idx="0"/>
          </p:cNvCxnSpPr>
          <p:nvPr/>
        </p:nvCxnSpPr>
        <p:spPr>
          <a:xfrm flipH="1" rot="10800000">
            <a:off x="1044682" y="1597390"/>
            <a:ext cx="10437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8"/>
          <p:cNvCxnSpPr>
            <a:stCxn id="347" idx="2"/>
            <a:endCxn id="364" idx="1"/>
          </p:cNvCxnSpPr>
          <p:nvPr/>
        </p:nvCxnSpPr>
        <p:spPr>
          <a:xfrm>
            <a:off x="1044682" y="3454740"/>
            <a:ext cx="10437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28"/>
          <p:cNvCxnSpPr>
            <a:stCxn id="368" idx="3"/>
          </p:cNvCxnSpPr>
          <p:nvPr/>
        </p:nvCxnSpPr>
        <p:spPr>
          <a:xfrm>
            <a:off x="2909262" y="2546176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9" name="Google Shape;369;p28"/>
          <p:cNvSpPr txBox="1"/>
          <p:nvPr>
            <p:ph idx="1" type="body"/>
          </p:nvPr>
        </p:nvSpPr>
        <p:spPr>
          <a:xfrm>
            <a:off x="131850" y="509225"/>
            <a:ext cx="5829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en-GB"/>
              <a:t>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Diagram</a:t>
            </a:r>
            <a:endParaRPr/>
          </a:p>
        </p:txBody>
      </p:sp>
      <p:sp>
        <p:nvSpPr>
          <p:cNvPr id="370" name="Google Shape;370;p28"/>
          <p:cNvSpPr txBox="1"/>
          <p:nvPr/>
        </p:nvSpPr>
        <p:spPr>
          <a:xfrm>
            <a:off x="0" y="0"/>
            <a:ext cx="4055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Deep Neural Net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2" name="Google Shape;372;p28"/>
          <p:cNvCxnSpPr>
            <a:stCxn id="349" idx="4"/>
            <a:endCxn id="373" idx="1"/>
          </p:cNvCxnSpPr>
          <p:nvPr/>
        </p:nvCxnSpPr>
        <p:spPr>
          <a:xfrm>
            <a:off x="2248550" y="1608238"/>
            <a:ext cx="2595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8"/>
          <p:cNvCxnSpPr>
            <a:stCxn id="364" idx="3"/>
            <a:endCxn id="373" idx="3"/>
          </p:cNvCxnSpPr>
          <p:nvPr/>
        </p:nvCxnSpPr>
        <p:spPr>
          <a:xfrm flipH="1" rot="10800000">
            <a:off x="2248550" y="3002471"/>
            <a:ext cx="259500" cy="8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5" name="Google Shape;375;p28"/>
          <p:cNvGrpSpPr/>
          <p:nvPr/>
        </p:nvGrpSpPr>
        <p:grpSpPr>
          <a:xfrm>
            <a:off x="2347803" y="2089425"/>
            <a:ext cx="561458" cy="913295"/>
            <a:chOff x="2715224" y="1899981"/>
            <a:chExt cx="780888" cy="1158562"/>
          </a:xfrm>
        </p:grpSpPr>
        <p:sp>
          <p:nvSpPr>
            <p:cNvPr id="373" name="Google Shape;373;p28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128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376" name="Google Shape;376;p28"/>
          <p:cNvCxnSpPr>
            <a:stCxn id="377" idx="3"/>
          </p:cNvCxnSpPr>
          <p:nvPr/>
        </p:nvCxnSpPr>
        <p:spPr>
          <a:xfrm>
            <a:off x="3702012" y="2541176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78" name="Google Shape;378;p28"/>
          <p:cNvGrpSpPr/>
          <p:nvPr/>
        </p:nvGrpSpPr>
        <p:grpSpPr>
          <a:xfrm>
            <a:off x="3140553" y="2084425"/>
            <a:ext cx="561458" cy="913295"/>
            <a:chOff x="2715224" y="1899981"/>
            <a:chExt cx="780888" cy="1158562"/>
          </a:xfrm>
        </p:grpSpPr>
        <p:sp>
          <p:nvSpPr>
            <p:cNvPr id="379" name="Google Shape;379;p28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64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380" name="Google Shape;380;p28"/>
          <p:cNvCxnSpPr>
            <a:stCxn id="381" idx="3"/>
          </p:cNvCxnSpPr>
          <p:nvPr/>
        </p:nvCxnSpPr>
        <p:spPr>
          <a:xfrm>
            <a:off x="4494762" y="2543676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82" name="Google Shape;382;p28"/>
          <p:cNvGrpSpPr/>
          <p:nvPr/>
        </p:nvGrpSpPr>
        <p:grpSpPr>
          <a:xfrm>
            <a:off x="3933303" y="2086925"/>
            <a:ext cx="561458" cy="913295"/>
            <a:chOff x="2715224" y="1899981"/>
            <a:chExt cx="780888" cy="1158562"/>
          </a:xfrm>
        </p:grpSpPr>
        <p:sp>
          <p:nvSpPr>
            <p:cNvPr id="383" name="Google Shape;383;p28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32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384" name="Google Shape;384;p28"/>
          <p:cNvCxnSpPr>
            <a:stCxn id="385" idx="3"/>
          </p:cNvCxnSpPr>
          <p:nvPr/>
        </p:nvCxnSpPr>
        <p:spPr>
          <a:xfrm>
            <a:off x="5287512" y="2538676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86" name="Google Shape;386;p28"/>
          <p:cNvGrpSpPr/>
          <p:nvPr/>
        </p:nvGrpSpPr>
        <p:grpSpPr>
          <a:xfrm>
            <a:off x="4726053" y="2081925"/>
            <a:ext cx="561458" cy="913295"/>
            <a:chOff x="2715224" y="1899981"/>
            <a:chExt cx="780888" cy="1158562"/>
          </a:xfrm>
        </p:grpSpPr>
        <p:sp>
          <p:nvSpPr>
            <p:cNvPr id="387" name="Google Shape;387;p28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16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388" name="Google Shape;388;p28"/>
          <p:cNvCxnSpPr>
            <a:stCxn id="389" idx="3"/>
            <a:endCxn id="390" idx="1"/>
          </p:cNvCxnSpPr>
          <p:nvPr/>
        </p:nvCxnSpPr>
        <p:spPr>
          <a:xfrm flipH="1" rot="10800000">
            <a:off x="6080262" y="1560776"/>
            <a:ext cx="528900" cy="98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91" name="Google Shape;391;p28"/>
          <p:cNvGrpSpPr/>
          <p:nvPr/>
        </p:nvGrpSpPr>
        <p:grpSpPr>
          <a:xfrm>
            <a:off x="5518803" y="2089525"/>
            <a:ext cx="561458" cy="913295"/>
            <a:chOff x="2715224" y="1899981"/>
            <a:chExt cx="780888" cy="1158562"/>
          </a:xfrm>
        </p:grpSpPr>
        <p:sp>
          <p:nvSpPr>
            <p:cNvPr id="392" name="Google Shape;392;p28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8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393" name="Google Shape;393;p28"/>
          <p:cNvSpPr/>
          <p:nvPr/>
        </p:nvSpPr>
        <p:spPr>
          <a:xfrm>
            <a:off x="6609150" y="1882693"/>
            <a:ext cx="9099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Flower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6609150" y="2522422"/>
            <a:ext cx="9099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Sugar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5" name="Google Shape;395;p28"/>
          <p:cNvSpPr/>
          <p:nvPr/>
        </p:nvSpPr>
        <p:spPr>
          <a:xfrm>
            <a:off x="6609150" y="3162150"/>
            <a:ext cx="9099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Gravel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6609150" y="1244775"/>
            <a:ext cx="9099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Fish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96" name="Google Shape;396;p28"/>
          <p:cNvCxnSpPr>
            <a:stCxn id="389" idx="3"/>
            <a:endCxn id="393" idx="1"/>
          </p:cNvCxnSpPr>
          <p:nvPr/>
        </p:nvCxnSpPr>
        <p:spPr>
          <a:xfrm flipH="1" rot="10800000">
            <a:off x="6080262" y="2198876"/>
            <a:ext cx="528900" cy="34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7" name="Google Shape;397;p28"/>
          <p:cNvCxnSpPr>
            <a:stCxn id="389" idx="3"/>
            <a:endCxn id="394" idx="1"/>
          </p:cNvCxnSpPr>
          <p:nvPr/>
        </p:nvCxnSpPr>
        <p:spPr>
          <a:xfrm>
            <a:off x="6080262" y="2546276"/>
            <a:ext cx="528900" cy="29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8" name="Google Shape;398;p28"/>
          <p:cNvCxnSpPr>
            <a:stCxn id="389" idx="3"/>
            <a:endCxn id="395" idx="1"/>
          </p:cNvCxnSpPr>
          <p:nvPr/>
        </p:nvCxnSpPr>
        <p:spPr>
          <a:xfrm>
            <a:off x="6080262" y="2546276"/>
            <a:ext cx="528900" cy="93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9" name="Google Shape;399;p28"/>
          <p:cNvSpPr/>
          <p:nvPr/>
        </p:nvSpPr>
        <p:spPr>
          <a:xfrm>
            <a:off x="7429549" y="1244775"/>
            <a:ext cx="461100" cy="2549400"/>
          </a:xfrm>
          <a:prstGeom prst="flowChartDelay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O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F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T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M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X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00" name="Google Shape;400;p28"/>
          <p:cNvCxnSpPr>
            <a:stCxn id="373" idx="2"/>
            <a:endCxn id="389" idx="3"/>
          </p:cNvCxnSpPr>
          <p:nvPr/>
        </p:nvCxnSpPr>
        <p:spPr>
          <a:xfrm>
            <a:off x="2347803" y="2545969"/>
            <a:ext cx="3732600" cy="600"/>
          </a:xfrm>
          <a:prstGeom prst="bentConnector5">
            <a:avLst>
              <a:gd fmla="val 9" name="adj1"/>
              <a:gd fmla="val 271409343" name="adj2"/>
              <a:gd fmla="val 99530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8"/>
          <p:cNvSpPr txBox="1"/>
          <p:nvPr/>
        </p:nvSpPr>
        <p:spPr>
          <a:xfrm>
            <a:off x="2909250" y="4268650"/>
            <a:ext cx="2099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Hidden layers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9"/>
          <p:cNvPicPr preferRelativeResize="0"/>
          <p:nvPr/>
        </p:nvPicPr>
        <p:blipFill rotWithShape="1">
          <a:blip r:embed="rId3">
            <a:alphaModFix/>
          </a:blip>
          <a:srcRect b="0" l="0" r="0" t="8441"/>
          <a:stretch/>
        </p:blipFill>
        <p:spPr>
          <a:xfrm>
            <a:off x="447400" y="3336625"/>
            <a:ext cx="5734050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9"/>
          <p:cNvSpPr txBox="1"/>
          <p:nvPr>
            <p:ph idx="1" type="body"/>
          </p:nvPr>
        </p:nvSpPr>
        <p:spPr>
          <a:xfrm>
            <a:off x="131850" y="509225"/>
            <a:ext cx="40551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 First DNN try</a:t>
            </a:r>
            <a:endParaRPr/>
          </a:p>
        </p:txBody>
      </p:sp>
      <p:sp>
        <p:nvSpPr>
          <p:cNvPr id="408" name="Google Shape;408;p29"/>
          <p:cNvSpPr txBox="1"/>
          <p:nvPr/>
        </p:nvSpPr>
        <p:spPr>
          <a:xfrm>
            <a:off x="0" y="0"/>
            <a:ext cx="4055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Deep Neural Net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682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Accuracy: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3865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Loss: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p29"/>
          <p:cNvSpPr txBox="1"/>
          <p:nvPr>
            <p:ph idx="1" type="body"/>
          </p:nvPr>
        </p:nvSpPr>
        <p:spPr>
          <a:xfrm>
            <a:off x="228200" y="1189450"/>
            <a:ext cx="58011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Baseline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: 50% (test) Accuracy - from the Logistic Regression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Raleway SemiBold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chemeClr val="lt1"/>
                </a:highlight>
              </a:rPr>
              <a:t>Preprocess</a:t>
            </a:r>
            <a:r>
              <a:rPr lang="en-GB" sz="1350">
                <a:solidFill>
                  <a:srgbClr val="000000"/>
                </a:solidFill>
                <a:highlight>
                  <a:schemeClr val="lt1"/>
                </a:highlight>
              </a:rPr>
              <a:t>: </a:t>
            </a:r>
            <a:r>
              <a:rPr b="1" lang="en-GB" sz="1350">
                <a:solidFill>
                  <a:srgbClr val="CCCCCC"/>
                </a:solidFill>
                <a:highlight>
                  <a:srgbClr val="434343"/>
                </a:highlight>
              </a:rPr>
              <a:t>Gr</a:t>
            </a:r>
            <a:r>
              <a:rPr b="1" lang="en-GB" sz="1350">
                <a:solidFill>
                  <a:srgbClr val="999999"/>
                </a:solidFill>
                <a:highlight>
                  <a:srgbClr val="666666"/>
                </a:highlight>
              </a:rPr>
              <a:t>ay</a:t>
            </a:r>
            <a:r>
              <a:rPr b="1" lang="en-GB" sz="1350">
                <a:solidFill>
                  <a:srgbClr val="666666"/>
                </a:solidFill>
                <a:highlight>
                  <a:srgbClr val="B7B7B7"/>
                </a:highlight>
              </a:rPr>
              <a:t>-s</a:t>
            </a:r>
            <a:r>
              <a:rPr b="1" lang="en-GB" sz="1350">
                <a:solidFill>
                  <a:srgbClr val="666666"/>
                </a:solidFill>
                <a:highlight>
                  <a:srgbClr val="CCCCCC"/>
                </a:highlight>
              </a:rPr>
              <a:t>ca</a:t>
            </a:r>
            <a:r>
              <a:rPr b="1" lang="en-GB" sz="1350">
                <a:solidFill>
                  <a:srgbClr val="434343"/>
                </a:solidFill>
                <a:highlight>
                  <a:srgbClr val="D9D9D9"/>
                </a:highlight>
              </a:rPr>
              <a:t>le</a:t>
            </a:r>
            <a:r>
              <a:rPr lang="en-GB" sz="1350">
                <a:solidFill>
                  <a:srgbClr val="000000"/>
                </a:solidFill>
                <a:highlight>
                  <a:schemeClr val="lt1"/>
                </a:highlight>
              </a:rPr>
              <a:t> image</a:t>
            </a:r>
            <a:endParaRPr b="1" sz="1350">
              <a:solidFill>
                <a:srgbClr val="434343"/>
              </a:solidFill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682975" y="2395100"/>
            <a:ext cx="2195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5818E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Train: 98% Accuracy</a:t>
            </a:r>
            <a:endParaRPr sz="1300">
              <a:solidFill>
                <a:srgbClr val="FF99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71563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Test:  50% Accuracy</a:t>
            </a:r>
            <a:endParaRPr sz="1600"/>
          </a:p>
        </p:txBody>
      </p:sp>
      <p:sp>
        <p:nvSpPr>
          <p:cNvPr id="413" name="Google Shape;41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414" name="Google Shape;414;p29"/>
          <p:cNvCxnSpPr/>
          <p:nvPr/>
        </p:nvCxnSpPr>
        <p:spPr>
          <a:xfrm flipH="1">
            <a:off x="2910150" y="2942175"/>
            <a:ext cx="233100" cy="57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29"/>
          <p:cNvSpPr txBox="1"/>
          <p:nvPr/>
        </p:nvSpPr>
        <p:spPr>
          <a:xfrm>
            <a:off x="3587750" y="2074325"/>
            <a:ext cx="31326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did get overfitting</a:t>
            </a:r>
            <a:endParaRPr b="1" sz="15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accuracy did not  improve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29"/>
          <p:cNvPicPr preferRelativeResize="0"/>
          <p:nvPr/>
        </p:nvPicPr>
        <p:blipFill rotWithShape="1">
          <a:blip r:embed="rId4">
            <a:alphaModFix/>
          </a:blip>
          <a:srcRect b="18756" l="13007" r="13088" t="11982"/>
          <a:stretch/>
        </p:blipFill>
        <p:spPr>
          <a:xfrm>
            <a:off x="3388324" y="2160460"/>
            <a:ext cx="242600" cy="2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5">
            <a:alphaModFix/>
          </a:blip>
          <a:srcRect b="13955" l="12849" r="13387" t="14986"/>
          <a:stretch/>
        </p:blipFill>
        <p:spPr>
          <a:xfrm>
            <a:off x="3388325" y="2520990"/>
            <a:ext cx="242600" cy="245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29"/>
          <p:cNvCxnSpPr/>
          <p:nvPr/>
        </p:nvCxnSpPr>
        <p:spPr>
          <a:xfrm flipH="1">
            <a:off x="2910150" y="3443825"/>
            <a:ext cx="233100" cy="57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"/>
          <p:cNvSpPr txBox="1"/>
          <p:nvPr>
            <p:ph idx="1" type="body"/>
          </p:nvPr>
        </p:nvSpPr>
        <p:spPr>
          <a:xfrm>
            <a:off x="131850" y="509225"/>
            <a:ext cx="40551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Re-evaluate</a:t>
            </a:r>
            <a:endParaRPr/>
          </a:p>
        </p:txBody>
      </p:sp>
      <p:sp>
        <p:nvSpPr>
          <p:cNvPr id="424" name="Google Shape;424;p30"/>
          <p:cNvSpPr txBox="1"/>
          <p:nvPr/>
        </p:nvSpPr>
        <p:spPr>
          <a:xfrm>
            <a:off x="0" y="0"/>
            <a:ext cx="4055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Deep Neural Net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p30"/>
          <p:cNvSpPr txBox="1"/>
          <p:nvPr>
            <p:ph idx="1" type="body"/>
          </p:nvPr>
        </p:nvSpPr>
        <p:spPr>
          <a:xfrm>
            <a:off x="228200" y="1189450"/>
            <a:ext cx="5954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Raleway SemiBold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Training took too long -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 Input layer had 256</a:t>
            </a:r>
            <a:r>
              <a:rPr baseline="30000" lang="en-GB" sz="1350">
                <a:solidFill>
                  <a:srgbClr val="000000"/>
                </a:solidFill>
                <a:highlight>
                  <a:srgbClr val="FFFFFF"/>
                </a:highlight>
              </a:rPr>
              <a:t>2</a:t>
            </a:r>
            <a:r>
              <a:rPr lang="en-GB" sz="1350">
                <a:solidFill>
                  <a:srgbClr val="000000"/>
                </a:solidFill>
                <a:highlight>
                  <a:schemeClr val="lt1"/>
                </a:highlight>
              </a:rPr>
              <a:t> (≈65e</a:t>
            </a:r>
            <a:r>
              <a:rPr baseline="30000" lang="en-GB" sz="1350">
                <a:solidFill>
                  <a:srgbClr val="000000"/>
                </a:solidFill>
                <a:highlight>
                  <a:schemeClr val="lt1"/>
                </a:highlight>
              </a:rPr>
              <a:t>3</a:t>
            </a:r>
            <a:r>
              <a:rPr lang="en-GB" sz="1350">
                <a:solidFill>
                  <a:srgbClr val="000000"/>
                </a:solidFill>
                <a:highlight>
                  <a:schemeClr val="lt1"/>
                </a:highlight>
              </a:rPr>
              <a:t>) neurons</a:t>
            </a:r>
            <a:endParaRPr sz="135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chemeClr val="lt1"/>
                </a:highlight>
              </a:rPr>
              <a:t>Too many independent pixels-</a:t>
            </a:r>
            <a:r>
              <a:rPr lang="en-GB" sz="1350">
                <a:solidFill>
                  <a:srgbClr val="000000"/>
                </a:solidFill>
                <a:highlight>
                  <a:schemeClr val="lt1"/>
                </a:highlight>
              </a:rPr>
              <a:t> Cannot generalize ⇾ low test accuracy</a:t>
            </a:r>
            <a:endParaRPr sz="135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426" name="Google Shape;42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30"/>
          <p:cNvSpPr/>
          <p:nvPr/>
        </p:nvSpPr>
        <p:spPr>
          <a:xfrm>
            <a:off x="2757350" y="1858750"/>
            <a:ext cx="222600" cy="44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0"/>
          <p:cNvSpPr/>
          <p:nvPr/>
        </p:nvSpPr>
        <p:spPr>
          <a:xfrm>
            <a:off x="1455889" y="2322603"/>
            <a:ext cx="2825526" cy="498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34343"/>
                </a:solidFill>
                <a:latin typeface="Lato"/>
              </a:rPr>
              <a:t>Downsize</a:t>
            </a:r>
          </a:p>
        </p:txBody>
      </p:sp>
      <p:pic>
        <p:nvPicPr>
          <p:cNvPr id="429" name="Google Shape;4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65" y="2820900"/>
            <a:ext cx="4557786" cy="223346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0"/>
          <p:cNvSpPr/>
          <p:nvPr/>
        </p:nvSpPr>
        <p:spPr>
          <a:xfrm rot="2373288">
            <a:off x="2726538" y="3582199"/>
            <a:ext cx="710880" cy="710880"/>
          </a:xfrm>
          <a:prstGeom prst="bentArrow">
            <a:avLst>
              <a:gd fmla="val 8343" name="adj1"/>
              <a:gd fmla="val 15190" name="adj2"/>
              <a:gd fmla="val 25000" name="adj3"/>
              <a:gd fmla="val 75000" name="adj4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 txBox="1"/>
          <p:nvPr/>
        </p:nvSpPr>
        <p:spPr>
          <a:xfrm rot="-1058153">
            <a:off x="771186" y="2924848"/>
            <a:ext cx="993178" cy="498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256</a:t>
            </a:r>
            <a:r>
              <a:rPr b="1" baseline="30000" lang="en-GB" sz="18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-GB" sz="18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px</a:t>
            </a:r>
            <a:endParaRPr b="1" sz="18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0"/>
          <p:cNvSpPr txBox="1"/>
          <p:nvPr/>
        </p:nvSpPr>
        <p:spPr>
          <a:xfrm rot="-1058153">
            <a:off x="3183735" y="2914329"/>
            <a:ext cx="993178" cy="498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32</a:t>
            </a:r>
            <a:r>
              <a:rPr b="1" baseline="30000" lang="en-GB" sz="18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-GB" sz="18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px</a:t>
            </a:r>
            <a:endParaRPr b="1" sz="18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2135590"/>
            <a:ext cx="1374115" cy="131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38" name="Google Shape;438;p31"/>
          <p:cNvGrpSpPr/>
          <p:nvPr/>
        </p:nvGrpSpPr>
        <p:grpSpPr>
          <a:xfrm>
            <a:off x="2088450" y="1554553"/>
            <a:ext cx="160100" cy="2305367"/>
            <a:chOff x="2247293" y="962218"/>
            <a:chExt cx="160100" cy="39147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2236180" y="9733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2236180" y="122215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2236180" y="1470980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2236180" y="17198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2236180" y="19686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 rot="-5400000">
              <a:off x="2236180" y="2217455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 rot="-5400000">
              <a:off x="2236180" y="246628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 rot="-5400000">
              <a:off x="2236180" y="27151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 rot="-5400000">
              <a:off x="2236180" y="29639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 rot="-5400000">
              <a:off x="2236180" y="321275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 rot="-5400000">
              <a:off x="2236180" y="3461580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 rot="-5400000">
              <a:off x="2236180" y="37104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 rot="-5400000">
              <a:off x="2236180" y="39592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 rot="-5400000">
              <a:off x="2236180" y="4208055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 rot="-5400000">
              <a:off x="2236180" y="445688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 rot="-5400000">
              <a:off x="2236180" y="47057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5" name="Google Shape;455;p31"/>
          <p:cNvCxnSpPr>
            <a:stCxn id="437" idx="0"/>
            <a:endCxn id="439" idx="0"/>
          </p:cNvCxnSpPr>
          <p:nvPr/>
        </p:nvCxnSpPr>
        <p:spPr>
          <a:xfrm flipH="1" rot="10800000">
            <a:off x="1044682" y="1597390"/>
            <a:ext cx="10437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31"/>
          <p:cNvCxnSpPr>
            <a:stCxn id="437" idx="2"/>
            <a:endCxn id="454" idx="1"/>
          </p:cNvCxnSpPr>
          <p:nvPr/>
        </p:nvCxnSpPr>
        <p:spPr>
          <a:xfrm>
            <a:off x="1044682" y="3454740"/>
            <a:ext cx="10437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1"/>
          <p:cNvCxnSpPr>
            <a:stCxn id="458" idx="3"/>
          </p:cNvCxnSpPr>
          <p:nvPr/>
        </p:nvCxnSpPr>
        <p:spPr>
          <a:xfrm>
            <a:off x="2909262" y="2546176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9" name="Google Shape;459;p31"/>
          <p:cNvSpPr txBox="1"/>
          <p:nvPr>
            <p:ph idx="1" type="body"/>
          </p:nvPr>
        </p:nvSpPr>
        <p:spPr>
          <a:xfrm>
            <a:off x="131850" y="509225"/>
            <a:ext cx="5829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en-GB"/>
              <a:t>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Diagram: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Re-evaluate</a:t>
            </a:r>
            <a:endParaRPr/>
          </a:p>
        </p:txBody>
      </p:sp>
      <p:sp>
        <p:nvSpPr>
          <p:cNvPr id="460" name="Google Shape;460;p31"/>
          <p:cNvSpPr txBox="1"/>
          <p:nvPr/>
        </p:nvSpPr>
        <p:spPr>
          <a:xfrm>
            <a:off x="0" y="0"/>
            <a:ext cx="4055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Deep Neural Net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1" name="Google Shape;46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462" name="Google Shape;462;p31"/>
          <p:cNvCxnSpPr>
            <a:stCxn id="439" idx="4"/>
            <a:endCxn id="463" idx="1"/>
          </p:cNvCxnSpPr>
          <p:nvPr/>
        </p:nvCxnSpPr>
        <p:spPr>
          <a:xfrm>
            <a:off x="2248550" y="1608238"/>
            <a:ext cx="2595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1"/>
          <p:cNvCxnSpPr>
            <a:stCxn id="454" idx="3"/>
            <a:endCxn id="463" idx="3"/>
          </p:cNvCxnSpPr>
          <p:nvPr/>
        </p:nvCxnSpPr>
        <p:spPr>
          <a:xfrm flipH="1" rot="10800000">
            <a:off x="2248550" y="3002471"/>
            <a:ext cx="259500" cy="8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5" name="Google Shape;465;p31"/>
          <p:cNvGrpSpPr/>
          <p:nvPr/>
        </p:nvGrpSpPr>
        <p:grpSpPr>
          <a:xfrm>
            <a:off x="2347803" y="2089425"/>
            <a:ext cx="561458" cy="913295"/>
            <a:chOff x="2715224" y="1899981"/>
            <a:chExt cx="780888" cy="1158562"/>
          </a:xfrm>
        </p:grpSpPr>
        <p:sp>
          <p:nvSpPr>
            <p:cNvPr id="463" name="Google Shape;463;p31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128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466" name="Google Shape;466;p31"/>
          <p:cNvCxnSpPr>
            <a:stCxn id="467" idx="3"/>
          </p:cNvCxnSpPr>
          <p:nvPr/>
        </p:nvCxnSpPr>
        <p:spPr>
          <a:xfrm>
            <a:off x="3702012" y="2541176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468" name="Google Shape;468;p31"/>
          <p:cNvGrpSpPr/>
          <p:nvPr/>
        </p:nvGrpSpPr>
        <p:grpSpPr>
          <a:xfrm>
            <a:off x="3140553" y="2084425"/>
            <a:ext cx="561458" cy="913295"/>
            <a:chOff x="2715224" y="1899981"/>
            <a:chExt cx="780888" cy="1158562"/>
          </a:xfrm>
        </p:grpSpPr>
        <p:sp>
          <p:nvSpPr>
            <p:cNvPr id="469" name="Google Shape;469;p31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64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470" name="Google Shape;470;p31"/>
          <p:cNvCxnSpPr>
            <a:stCxn id="471" idx="3"/>
          </p:cNvCxnSpPr>
          <p:nvPr/>
        </p:nvCxnSpPr>
        <p:spPr>
          <a:xfrm>
            <a:off x="4494762" y="2543676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472" name="Google Shape;472;p31"/>
          <p:cNvGrpSpPr/>
          <p:nvPr/>
        </p:nvGrpSpPr>
        <p:grpSpPr>
          <a:xfrm>
            <a:off x="3933303" y="2086925"/>
            <a:ext cx="561458" cy="913295"/>
            <a:chOff x="2715224" y="1899981"/>
            <a:chExt cx="780888" cy="1158562"/>
          </a:xfrm>
        </p:grpSpPr>
        <p:sp>
          <p:nvSpPr>
            <p:cNvPr id="473" name="Google Shape;473;p31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64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474" name="Google Shape;474;p31"/>
          <p:cNvCxnSpPr>
            <a:stCxn id="475" idx="3"/>
          </p:cNvCxnSpPr>
          <p:nvPr/>
        </p:nvCxnSpPr>
        <p:spPr>
          <a:xfrm>
            <a:off x="5287512" y="2538676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476" name="Google Shape;476;p31"/>
          <p:cNvGrpSpPr/>
          <p:nvPr/>
        </p:nvGrpSpPr>
        <p:grpSpPr>
          <a:xfrm>
            <a:off x="4726053" y="2081925"/>
            <a:ext cx="561458" cy="913295"/>
            <a:chOff x="2715224" y="1899981"/>
            <a:chExt cx="780888" cy="1158562"/>
          </a:xfrm>
        </p:grpSpPr>
        <p:sp>
          <p:nvSpPr>
            <p:cNvPr id="477" name="Google Shape;477;p31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32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478" name="Google Shape;478;p31"/>
          <p:cNvCxnSpPr>
            <a:stCxn id="479" idx="3"/>
            <a:endCxn id="480" idx="1"/>
          </p:cNvCxnSpPr>
          <p:nvPr/>
        </p:nvCxnSpPr>
        <p:spPr>
          <a:xfrm flipH="1" rot="10800000">
            <a:off x="6080262" y="1560776"/>
            <a:ext cx="528900" cy="98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481" name="Google Shape;481;p31"/>
          <p:cNvGrpSpPr/>
          <p:nvPr/>
        </p:nvGrpSpPr>
        <p:grpSpPr>
          <a:xfrm>
            <a:off x="5518803" y="2089525"/>
            <a:ext cx="561458" cy="913295"/>
            <a:chOff x="2715224" y="1899981"/>
            <a:chExt cx="780888" cy="1158562"/>
          </a:xfrm>
        </p:grpSpPr>
        <p:sp>
          <p:nvSpPr>
            <p:cNvPr id="482" name="Google Shape;482;p31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16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483" name="Google Shape;483;p31"/>
          <p:cNvSpPr/>
          <p:nvPr/>
        </p:nvSpPr>
        <p:spPr>
          <a:xfrm>
            <a:off x="6609150" y="1882693"/>
            <a:ext cx="9099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Flower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4" name="Google Shape;484;p31"/>
          <p:cNvSpPr/>
          <p:nvPr/>
        </p:nvSpPr>
        <p:spPr>
          <a:xfrm>
            <a:off x="6609150" y="2522422"/>
            <a:ext cx="9099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Sugar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5" name="Google Shape;485;p31"/>
          <p:cNvSpPr/>
          <p:nvPr/>
        </p:nvSpPr>
        <p:spPr>
          <a:xfrm>
            <a:off x="6609150" y="3162150"/>
            <a:ext cx="9099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Gravel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0" name="Google Shape;480;p31"/>
          <p:cNvSpPr/>
          <p:nvPr/>
        </p:nvSpPr>
        <p:spPr>
          <a:xfrm>
            <a:off x="6609150" y="1244775"/>
            <a:ext cx="9099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Fish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86" name="Google Shape;486;p31"/>
          <p:cNvCxnSpPr>
            <a:stCxn id="479" idx="3"/>
            <a:endCxn id="483" idx="1"/>
          </p:cNvCxnSpPr>
          <p:nvPr/>
        </p:nvCxnSpPr>
        <p:spPr>
          <a:xfrm flipH="1" rot="10800000">
            <a:off x="6080262" y="2198876"/>
            <a:ext cx="528900" cy="34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7" name="Google Shape;487;p31"/>
          <p:cNvCxnSpPr>
            <a:stCxn id="479" idx="3"/>
            <a:endCxn id="484" idx="1"/>
          </p:cNvCxnSpPr>
          <p:nvPr/>
        </p:nvCxnSpPr>
        <p:spPr>
          <a:xfrm>
            <a:off x="6080262" y="2546276"/>
            <a:ext cx="528900" cy="29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8" name="Google Shape;488;p31"/>
          <p:cNvCxnSpPr>
            <a:stCxn id="479" idx="3"/>
            <a:endCxn id="485" idx="1"/>
          </p:cNvCxnSpPr>
          <p:nvPr/>
        </p:nvCxnSpPr>
        <p:spPr>
          <a:xfrm>
            <a:off x="6080262" y="2546276"/>
            <a:ext cx="528900" cy="93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9" name="Google Shape;489;p31"/>
          <p:cNvSpPr/>
          <p:nvPr/>
        </p:nvSpPr>
        <p:spPr>
          <a:xfrm>
            <a:off x="7429549" y="1244775"/>
            <a:ext cx="461100" cy="2549400"/>
          </a:xfrm>
          <a:prstGeom prst="flowChartDelay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O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F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T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M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X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32"/>
          <p:cNvPicPr preferRelativeResize="0"/>
          <p:nvPr/>
        </p:nvPicPr>
        <p:blipFill rotWithShape="1">
          <a:blip r:embed="rId3">
            <a:alphaModFix/>
          </a:blip>
          <a:srcRect b="0" l="0" r="0" t="9395"/>
          <a:stretch/>
        </p:blipFill>
        <p:spPr>
          <a:xfrm>
            <a:off x="471500" y="3345900"/>
            <a:ext cx="5734050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2"/>
          <p:cNvSpPr txBox="1"/>
          <p:nvPr>
            <p:ph idx="1" type="body"/>
          </p:nvPr>
        </p:nvSpPr>
        <p:spPr>
          <a:xfrm>
            <a:off x="131850" y="509225"/>
            <a:ext cx="40551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Re-evaluate</a:t>
            </a:r>
            <a:endParaRPr/>
          </a:p>
        </p:txBody>
      </p:sp>
      <p:sp>
        <p:nvSpPr>
          <p:cNvPr id="496" name="Google Shape;496;p32"/>
          <p:cNvSpPr txBox="1"/>
          <p:nvPr/>
        </p:nvSpPr>
        <p:spPr>
          <a:xfrm>
            <a:off x="0" y="0"/>
            <a:ext cx="4055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Deep Neural Net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7" name="Google Shape;497;p32"/>
          <p:cNvSpPr txBox="1"/>
          <p:nvPr/>
        </p:nvSpPr>
        <p:spPr>
          <a:xfrm>
            <a:off x="682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Accuracy: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p32"/>
          <p:cNvSpPr txBox="1"/>
          <p:nvPr/>
        </p:nvSpPr>
        <p:spPr>
          <a:xfrm>
            <a:off x="3865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Loss: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9" name="Google Shape;499;p32"/>
          <p:cNvSpPr txBox="1"/>
          <p:nvPr>
            <p:ph idx="1" type="body"/>
          </p:nvPr>
        </p:nvSpPr>
        <p:spPr>
          <a:xfrm>
            <a:off x="228200" y="1189450"/>
            <a:ext cx="58011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Raleway SemiBold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Preprocess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b="1" lang="en-GB" sz="1350">
                <a:solidFill>
                  <a:srgbClr val="CCCCCC"/>
                </a:solidFill>
                <a:highlight>
                  <a:srgbClr val="434343"/>
                </a:highlight>
              </a:rPr>
              <a:t>Gr</a:t>
            </a:r>
            <a:r>
              <a:rPr b="1" lang="en-GB" sz="1350">
                <a:solidFill>
                  <a:srgbClr val="999999"/>
                </a:solidFill>
                <a:highlight>
                  <a:srgbClr val="666666"/>
                </a:highlight>
              </a:rPr>
              <a:t>ay</a:t>
            </a:r>
            <a:r>
              <a:rPr b="1" lang="en-GB" sz="1350">
                <a:solidFill>
                  <a:srgbClr val="666666"/>
                </a:solidFill>
                <a:highlight>
                  <a:srgbClr val="B7B7B7"/>
                </a:highlight>
              </a:rPr>
              <a:t>-s</a:t>
            </a:r>
            <a:r>
              <a:rPr b="1" lang="en-GB" sz="1350">
                <a:solidFill>
                  <a:srgbClr val="666666"/>
                </a:solidFill>
                <a:highlight>
                  <a:srgbClr val="CCCCCC"/>
                </a:highlight>
              </a:rPr>
              <a:t>ca</a:t>
            </a:r>
            <a:r>
              <a:rPr b="1" lang="en-GB" sz="1350">
                <a:solidFill>
                  <a:srgbClr val="434343"/>
                </a:solidFill>
                <a:highlight>
                  <a:srgbClr val="D9D9D9"/>
                </a:highlight>
              </a:rPr>
              <a:t>le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 image, resize image to 32x32</a:t>
            </a:r>
            <a:endParaRPr b="1" sz="1350">
              <a:solidFill>
                <a:srgbClr val="434343"/>
              </a:solidFill>
            </a:endParaRPr>
          </a:p>
        </p:txBody>
      </p:sp>
      <p:sp>
        <p:nvSpPr>
          <p:cNvPr id="500" name="Google Shape;500;p32"/>
          <p:cNvSpPr txBox="1"/>
          <p:nvPr/>
        </p:nvSpPr>
        <p:spPr>
          <a:xfrm>
            <a:off x="682975" y="2395100"/>
            <a:ext cx="2195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Train: 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67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% Accuracy</a:t>
            </a:r>
            <a:endParaRPr sz="1300">
              <a:solidFill>
                <a:srgbClr val="FF99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0BA7E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Test:  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53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% Accuracy</a:t>
            </a:r>
            <a:endParaRPr sz="1300"/>
          </a:p>
        </p:txBody>
      </p:sp>
      <p:sp>
        <p:nvSpPr>
          <p:cNvPr id="501" name="Google Shape;501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3"/>
          <p:cNvPicPr preferRelativeResize="0"/>
          <p:nvPr/>
        </p:nvPicPr>
        <p:blipFill rotWithShape="1">
          <a:blip r:embed="rId3">
            <a:alphaModFix/>
          </a:blip>
          <a:srcRect b="0" l="0" r="0" t="9395"/>
          <a:stretch/>
        </p:blipFill>
        <p:spPr>
          <a:xfrm>
            <a:off x="471500" y="3345900"/>
            <a:ext cx="5734050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3"/>
          <p:cNvSpPr txBox="1"/>
          <p:nvPr>
            <p:ph idx="1" type="body"/>
          </p:nvPr>
        </p:nvSpPr>
        <p:spPr>
          <a:xfrm>
            <a:off x="131850" y="509225"/>
            <a:ext cx="40551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Re-evaluate</a:t>
            </a:r>
            <a:endParaRPr/>
          </a:p>
        </p:txBody>
      </p:sp>
      <p:sp>
        <p:nvSpPr>
          <p:cNvPr id="508" name="Google Shape;508;p33"/>
          <p:cNvSpPr txBox="1"/>
          <p:nvPr/>
        </p:nvSpPr>
        <p:spPr>
          <a:xfrm>
            <a:off x="0" y="0"/>
            <a:ext cx="4055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Deep Neural Net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9" name="Google Shape;50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0" name="Google Shape;510;p33"/>
          <p:cNvSpPr txBox="1"/>
          <p:nvPr/>
        </p:nvSpPr>
        <p:spPr>
          <a:xfrm>
            <a:off x="3587750" y="2074325"/>
            <a:ext cx="31326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improved the test accuracy</a:t>
            </a:r>
            <a:endParaRPr b="1" sz="15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Not by much..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b="18756" l="13007" r="13088" t="11982"/>
          <a:stretch/>
        </p:blipFill>
        <p:spPr>
          <a:xfrm>
            <a:off x="3388324" y="2160460"/>
            <a:ext cx="242600" cy="2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3"/>
          <p:cNvPicPr preferRelativeResize="0"/>
          <p:nvPr/>
        </p:nvPicPr>
        <p:blipFill rotWithShape="1">
          <a:blip r:embed="rId5">
            <a:alphaModFix/>
          </a:blip>
          <a:srcRect b="13955" l="12849" r="13387" t="14986"/>
          <a:stretch/>
        </p:blipFill>
        <p:spPr>
          <a:xfrm>
            <a:off x="3388325" y="2520990"/>
            <a:ext cx="242600" cy="245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33"/>
          <p:cNvCxnSpPr/>
          <p:nvPr/>
        </p:nvCxnSpPr>
        <p:spPr>
          <a:xfrm flipH="1">
            <a:off x="1459150" y="2582250"/>
            <a:ext cx="1815900" cy="166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33"/>
          <p:cNvSpPr txBox="1"/>
          <p:nvPr/>
        </p:nvSpPr>
        <p:spPr>
          <a:xfrm>
            <a:off x="682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Accuracy: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5" name="Google Shape;515;p33"/>
          <p:cNvSpPr txBox="1"/>
          <p:nvPr/>
        </p:nvSpPr>
        <p:spPr>
          <a:xfrm>
            <a:off x="3865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Loss: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6" name="Google Shape;516;p33"/>
          <p:cNvSpPr txBox="1"/>
          <p:nvPr>
            <p:ph idx="1" type="body"/>
          </p:nvPr>
        </p:nvSpPr>
        <p:spPr>
          <a:xfrm>
            <a:off x="228200" y="1189450"/>
            <a:ext cx="58011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Raleway SemiBold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Preprocess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b="1" lang="en-GB" sz="1350">
                <a:solidFill>
                  <a:srgbClr val="CCCCCC"/>
                </a:solidFill>
                <a:highlight>
                  <a:srgbClr val="434343"/>
                </a:highlight>
              </a:rPr>
              <a:t>Gr</a:t>
            </a:r>
            <a:r>
              <a:rPr b="1" lang="en-GB" sz="1350">
                <a:solidFill>
                  <a:srgbClr val="999999"/>
                </a:solidFill>
                <a:highlight>
                  <a:srgbClr val="666666"/>
                </a:highlight>
              </a:rPr>
              <a:t>ay</a:t>
            </a:r>
            <a:r>
              <a:rPr b="1" lang="en-GB" sz="1350">
                <a:solidFill>
                  <a:srgbClr val="666666"/>
                </a:solidFill>
                <a:highlight>
                  <a:srgbClr val="B7B7B7"/>
                </a:highlight>
              </a:rPr>
              <a:t>-s</a:t>
            </a:r>
            <a:r>
              <a:rPr b="1" lang="en-GB" sz="1350">
                <a:solidFill>
                  <a:srgbClr val="666666"/>
                </a:solidFill>
                <a:highlight>
                  <a:srgbClr val="CCCCCC"/>
                </a:highlight>
              </a:rPr>
              <a:t>ca</a:t>
            </a:r>
            <a:r>
              <a:rPr b="1" lang="en-GB" sz="1350">
                <a:solidFill>
                  <a:srgbClr val="434343"/>
                </a:solidFill>
                <a:highlight>
                  <a:srgbClr val="D9D9D9"/>
                </a:highlight>
              </a:rPr>
              <a:t>le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 image, resize image to 32x32</a:t>
            </a:r>
            <a:endParaRPr b="1" sz="1350">
              <a:solidFill>
                <a:srgbClr val="434343"/>
              </a:solidFill>
            </a:endParaRPr>
          </a:p>
        </p:txBody>
      </p:sp>
      <p:sp>
        <p:nvSpPr>
          <p:cNvPr id="517" name="Google Shape;517;p33"/>
          <p:cNvSpPr txBox="1"/>
          <p:nvPr/>
        </p:nvSpPr>
        <p:spPr>
          <a:xfrm>
            <a:off x="682975" y="2395100"/>
            <a:ext cx="2195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Train: 67% Accuracy</a:t>
            </a:r>
            <a:endParaRPr sz="1300">
              <a:solidFill>
                <a:srgbClr val="FF99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0BA7E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Test:  53% Accuracy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Neural Nets</a:t>
            </a:r>
            <a:endParaRPr/>
          </a:p>
        </p:txBody>
      </p:sp>
      <p:sp>
        <p:nvSpPr>
          <p:cNvPr id="523" name="Google Shape;523;p34"/>
          <p:cNvSpPr txBox="1"/>
          <p:nvPr>
            <p:ph idx="4294967295" type="body"/>
          </p:nvPr>
        </p:nvSpPr>
        <p:spPr>
          <a:xfrm>
            <a:off x="1295325" y="2078875"/>
            <a:ext cx="7122900" cy="17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chemeClr val="lt1"/>
                </a:highlight>
              </a:rPr>
              <a:t>This is where the fun begins...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CNN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AutoEncoders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Auxiliary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 Loss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000000"/>
                </a:solidFill>
                <a:highlight>
                  <a:srgbClr val="FFFFFF"/>
                </a:highlight>
              </a:rPr>
              <a:t>Hold on to your sits..</a:t>
            </a:r>
            <a:endParaRPr sz="16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24" name="Google Shape;52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5" name="Google Shape;525;p34"/>
          <p:cNvPicPr preferRelativeResize="0"/>
          <p:nvPr/>
        </p:nvPicPr>
        <p:blipFill rotWithShape="1">
          <a:blip r:embed="rId3">
            <a:alphaModFix/>
          </a:blip>
          <a:srcRect b="0" l="2713" r="2750" t="2037"/>
          <a:stretch/>
        </p:blipFill>
        <p:spPr>
          <a:xfrm>
            <a:off x="4572000" y="490500"/>
            <a:ext cx="4572000" cy="46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50" y="1152246"/>
            <a:ext cx="762300" cy="7318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1" name="Google Shape;531;p35"/>
          <p:cNvSpPr txBox="1"/>
          <p:nvPr>
            <p:ph idx="1" type="body"/>
          </p:nvPr>
        </p:nvSpPr>
        <p:spPr>
          <a:xfrm>
            <a:off x="131850" y="509225"/>
            <a:ext cx="5829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en-GB"/>
              <a:t>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Diagram: CNN</a:t>
            </a:r>
            <a:endParaRPr/>
          </a:p>
        </p:txBody>
      </p:sp>
      <p:sp>
        <p:nvSpPr>
          <p:cNvPr id="532" name="Google Shape;532;p35"/>
          <p:cNvSpPr txBox="1"/>
          <p:nvPr/>
        </p:nvSpPr>
        <p:spPr>
          <a:xfrm>
            <a:off x="0" y="0"/>
            <a:ext cx="5028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 - CNN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3" name="Google Shape;533;p35"/>
          <p:cNvSpPr txBox="1"/>
          <p:nvPr>
            <p:ph idx="12" type="sldNum"/>
          </p:nvPr>
        </p:nvSpPr>
        <p:spPr>
          <a:xfrm>
            <a:off x="8535600" y="47484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34" name="Google Shape;534;p35"/>
          <p:cNvGrpSpPr/>
          <p:nvPr/>
        </p:nvGrpSpPr>
        <p:grpSpPr>
          <a:xfrm>
            <a:off x="1096685" y="2115325"/>
            <a:ext cx="561458" cy="913295"/>
            <a:chOff x="1635443" y="1900108"/>
            <a:chExt cx="780888" cy="1158562"/>
          </a:xfrm>
        </p:grpSpPr>
        <p:sp>
          <p:nvSpPr>
            <p:cNvPr id="535" name="Google Shape;535;p35"/>
            <p:cNvSpPr/>
            <p:nvPr/>
          </p:nvSpPr>
          <p:spPr>
            <a:xfrm rot="5400000">
              <a:off x="1279343" y="2256208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(2,2) Stride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1986130" y="1900371"/>
              <a:ext cx="430200" cy="1158300"/>
            </a:xfrm>
            <a:prstGeom prst="flowChartDelay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Maxpol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537" name="Google Shape;537;p35"/>
          <p:cNvGrpSpPr/>
          <p:nvPr/>
        </p:nvGrpSpPr>
        <p:grpSpPr>
          <a:xfrm>
            <a:off x="5999113" y="3489425"/>
            <a:ext cx="561458" cy="913295"/>
            <a:chOff x="2715224" y="1899981"/>
            <a:chExt cx="780888" cy="1158562"/>
          </a:xfrm>
        </p:grpSpPr>
        <p:sp>
          <p:nvSpPr>
            <p:cNvPr id="538" name="Google Shape;538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256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cxnSp>
        <p:nvCxnSpPr>
          <p:cNvPr id="540" name="Google Shape;540;p35"/>
          <p:cNvCxnSpPr>
            <a:stCxn id="539" idx="3"/>
            <a:endCxn id="541" idx="1"/>
          </p:cNvCxnSpPr>
          <p:nvPr/>
        </p:nvCxnSpPr>
        <p:spPr>
          <a:xfrm flipH="1" rot="10800000">
            <a:off x="6560571" y="3444276"/>
            <a:ext cx="569700" cy="50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2" name="Google Shape;542;p35"/>
          <p:cNvSpPr/>
          <p:nvPr/>
        </p:nvSpPr>
        <p:spPr>
          <a:xfrm>
            <a:off x="7130328" y="3647867"/>
            <a:ext cx="639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Flower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3" name="Google Shape;543;p35"/>
          <p:cNvSpPr/>
          <p:nvPr/>
        </p:nvSpPr>
        <p:spPr>
          <a:xfrm>
            <a:off x="7130328" y="4052836"/>
            <a:ext cx="639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Sugar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4" name="Google Shape;544;p35"/>
          <p:cNvSpPr/>
          <p:nvPr/>
        </p:nvSpPr>
        <p:spPr>
          <a:xfrm>
            <a:off x="7130328" y="4457805"/>
            <a:ext cx="639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Gravel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1" name="Google Shape;541;p35"/>
          <p:cNvSpPr/>
          <p:nvPr/>
        </p:nvSpPr>
        <p:spPr>
          <a:xfrm>
            <a:off x="7130328" y="3244045"/>
            <a:ext cx="639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Fish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45" name="Google Shape;545;p35"/>
          <p:cNvCxnSpPr>
            <a:stCxn id="539" idx="3"/>
            <a:endCxn id="542" idx="1"/>
          </p:cNvCxnSpPr>
          <p:nvPr/>
        </p:nvCxnSpPr>
        <p:spPr>
          <a:xfrm flipH="1" rot="10800000">
            <a:off x="6560571" y="3848076"/>
            <a:ext cx="569700" cy="9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6" name="Google Shape;546;p35"/>
          <p:cNvCxnSpPr>
            <a:stCxn id="539" idx="3"/>
            <a:endCxn id="543" idx="1"/>
          </p:cNvCxnSpPr>
          <p:nvPr/>
        </p:nvCxnSpPr>
        <p:spPr>
          <a:xfrm>
            <a:off x="6560571" y="3946176"/>
            <a:ext cx="569700" cy="30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7" name="Google Shape;547;p35"/>
          <p:cNvCxnSpPr>
            <a:stCxn id="539" idx="3"/>
            <a:endCxn id="544" idx="1"/>
          </p:cNvCxnSpPr>
          <p:nvPr/>
        </p:nvCxnSpPr>
        <p:spPr>
          <a:xfrm>
            <a:off x="6560571" y="3946176"/>
            <a:ext cx="569700" cy="71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8" name="Google Shape;548;p35"/>
          <p:cNvSpPr/>
          <p:nvPr/>
        </p:nvSpPr>
        <p:spPr>
          <a:xfrm>
            <a:off x="7707328" y="3244045"/>
            <a:ext cx="324300" cy="1614000"/>
          </a:xfrm>
          <a:prstGeom prst="flowChartDelay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S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O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F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T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M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A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X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49" name="Google Shape;549;p35"/>
          <p:cNvCxnSpPr>
            <a:stCxn id="550" idx="3"/>
          </p:cNvCxnSpPr>
          <p:nvPr/>
        </p:nvCxnSpPr>
        <p:spPr>
          <a:xfrm>
            <a:off x="881765" y="2571875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51" name="Google Shape;551;p35"/>
          <p:cNvGrpSpPr/>
          <p:nvPr/>
        </p:nvGrpSpPr>
        <p:grpSpPr>
          <a:xfrm>
            <a:off x="320307" y="2034180"/>
            <a:ext cx="561458" cy="1075146"/>
            <a:chOff x="2715224" y="1899981"/>
            <a:chExt cx="780888" cy="1158562"/>
          </a:xfrm>
        </p:grpSpPr>
        <p:sp>
          <p:nvSpPr>
            <p:cNvPr id="552" name="Google Shape;552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(3x3)</a:t>
              </a: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20 Ker.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Conv2D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53" name="Google Shape;553;p35"/>
          <p:cNvCxnSpPr/>
          <p:nvPr/>
        </p:nvCxnSpPr>
        <p:spPr>
          <a:xfrm>
            <a:off x="1657965" y="2563738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54" name="Google Shape;554;p35"/>
          <p:cNvGrpSpPr/>
          <p:nvPr/>
        </p:nvGrpSpPr>
        <p:grpSpPr>
          <a:xfrm>
            <a:off x="1889260" y="2026168"/>
            <a:ext cx="561458" cy="1075146"/>
            <a:chOff x="2715224" y="1899981"/>
            <a:chExt cx="780888" cy="1158562"/>
          </a:xfrm>
        </p:grpSpPr>
        <p:sp>
          <p:nvSpPr>
            <p:cNvPr id="555" name="Google Shape;555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(3x3)40 Ker.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Conv2D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557" name="Google Shape;557;p35"/>
          <p:cNvGrpSpPr/>
          <p:nvPr/>
        </p:nvGrpSpPr>
        <p:grpSpPr>
          <a:xfrm>
            <a:off x="2620341" y="2094872"/>
            <a:ext cx="561458" cy="913295"/>
            <a:chOff x="2715224" y="1899981"/>
            <a:chExt cx="780888" cy="1158562"/>
          </a:xfrm>
        </p:grpSpPr>
        <p:sp>
          <p:nvSpPr>
            <p:cNvPr id="558" name="Google Shape;558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(2,2) Stride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Maxpol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60" name="Google Shape;560;p35"/>
          <p:cNvCxnSpPr/>
          <p:nvPr/>
        </p:nvCxnSpPr>
        <p:spPr>
          <a:xfrm>
            <a:off x="3193090" y="2551754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61" name="Google Shape;561;p35"/>
          <p:cNvGrpSpPr/>
          <p:nvPr/>
        </p:nvGrpSpPr>
        <p:grpSpPr>
          <a:xfrm>
            <a:off x="3424386" y="2014183"/>
            <a:ext cx="561458" cy="1075146"/>
            <a:chOff x="2715224" y="1899981"/>
            <a:chExt cx="780888" cy="1158562"/>
          </a:xfrm>
        </p:grpSpPr>
        <p:sp>
          <p:nvSpPr>
            <p:cNvPr id="562" name="Google Shape;562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(3x3)40 Ker.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Conv2D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64" name="Google Shape;564;p35"/>
          <p:cNvCxnSpPr/>
          <p:nvPr/>
        </p:nvCxnSpPr>
        <p:spPr>
          <a:xfrm>
            <a:off x="3989302" y="2551754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65" name="Google Shape;565;p35"/>
          <p:cNvGrpSpPr/>
          <p:nvPr/>
        </p:nvGrpSpPr>
        <p:grpSpPr>
          <a:xfrm>
            <a:off x="3403722" y="3360975"/>
            <a:ext cx="295200" cy="1187050"/>
            <a:chOff x="862500" y="3404850"/>
            <a:chExt cx="295200" cy="1187050"/>
          </a:xfrm>
        </p:grpSpPr>
        <p:sp>
          <p:nvSpPr>
            <p:cNvPr id="566" name="Google Shape;566;p35"/>
            <p:cNvSpPr/>
            <p:nvPr/>
          </p:nvSpPr>
          <p:spPr>
            <a:xfrm rot="-5400000">
              <a:off x="437550" y="3871750"/>
              <a:ext cx="1145100" cy="295200"/>
            </a:xfrm>
            <a:prstGeom prst="trapezoid">
              <a:avLst>
                <a:gd fmla="val 35635" name="adj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67" name="Google Shape;567;p35"/>
            <p:cNvSpPr txBox="1"/>
            <p:nvPr/>
          </p:nvSpPr>
          <p:spPr>
            <a:xfrm>
              <a:off x="928200" y="3404850"/>
              <a:ext cx="126300" cy="7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</a:rPr>
                <a:t>Flatten</a:t>
              </a:r>
              <a:endParaRPr/>
            </a:p>
          </p:txBody>
        </p:sp>
      </p:grpSp>
      <p:cxnSp>
        <p:nvCxnSpPr>
          <p:cNvPr id="568" name="Google Shape;568;p35"/>
          <p:cNvCxnSpPr>
            <a:stCxn id="569" idx="3"/>
            <a:endCxn id="570" idx="2"/>
          </p:cNvCxnSpPr>
          <p:nvPr/>
        </p:nvCxnSpPr>
        <p:spPr>
          <a:xfrm flipH="1">
            <a:off x="1049207" y="2474762"/>
            <a:ext cx="6943800" cy="1455600"/>
          </a:xfrm>
          <a:prstGeom prst="bentConnector5">
            <a:avLst>
              <a:gd fmla="val -3429" name="adj1"/>
              <a:gd fmla="val 47218" name="adj2"/>
              <a:gd fmla="val 103428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71" name="Google Shape;571;p35"/>
          <p:cNvGrpSpPr/>
          <p:nvPr/>
        </p:nvGrpSpPr>
        <p:grpSpPr>
          <a:xfrm>
            <a:off x="3954148" y="3485725"/>
            <a:ext cx="561458" cy="913295"/>
            <a:chOff x="2715224" y="1899981"/>
            <a:chExt cx="780888" cy="1158562"/>
          </a:xfrm>
        </p:grpSpPr>
        <p:sp>
          <p:nvSpPr>
            <p:cNvPr id="572" name="Google Shape;572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256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574" name="Google Shape;574;p35"/>
          <p:cNvGrpSpPr/>
          <p:nvPr/>
        </p:nvGrpSpPr>
        <p:grpSpPr>
          <a:xfrm>
            <a:off x="4748885" y="3497850"/>
            <a:ext cx="561458" cy="913295"/>
            <a:chOff x="2715224" y="1899981"/>
            <a:chExt cx="780888" cy="1158562"/>
          </a:xfrm>
        </p:grpSpPr>
        <p:sp>
          <p:nvSpPr>
            <p:cNvPr id="575" name="Google Shape;575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Impact"/>
                  <a:ea typeface="Impact"/>
                  <a:cs typeface="Impact"/>
                  <a:sym typeface="Impact"/>
                </a:rPr>
                <a:t>FC 256</a:t>
              </a:r>
              <a:r>
                <a:rPr baseline="30000" lang="en-GB" sz="1300">
                  <a:latin typeface="Impact"/>
                  <a:ea typeface="Impact"/>
                  <a:cs typeface="Impact"/>
                  <a:sym typeface="Impact"/>
                </a:rPr>
                <a:t>2 </a:t>
              </a:r>
              <a:endParaRPr sz="13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</a:rPr>
                <a:t>ReLu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577" name="Google Shape;577;p35"/>
          <p:cNvSpPr/>
          <p:nvPr/>
        </p:nvSpPr>
        <p:spPr>
          <a:xfrm>
            <a:off x="5331210" y="4492199"/>
            <a:ext cx="661800" cy="538200"/>
          </a:xfrm>
          <a:prstGeom prst="plaque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Dropout</a:t>
            </a:r>
            <a:endParaRPr/>
          </a:p>
        </p:txBody>
      </p:sp>
      <p:cxnSp>
        <p:nvCxnSpPr>
          <p:cNvPr id="578" name="Google Shape;578;p35"/>
          <p:cNvCxnSpPr/>
          <p:nvPr/>
        </p:nvCxnSpPr>
        <p:spPr>
          <a:xfrm flipH="1" rot="10800000">
            <a:off x="5291698" y="3942269"/>
            <a:ext cx="761700" cy="1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79" name="Google Shape;579;p35"/>
          <p:cNvCxnSpPr>
            <a:stCxn id="577" idx="0"/>
            <a:endCxn id="538" idx="2"/>
          </p:cNvCxnSpPr>
          <p:nvPr/>
        </p:nvCxnSpPr>
        <p:spPr>
          <a:xfrm rot="-5400000">
            <a:off x="5557410" y="4050599"/>
            <a:ext cx="546300" cy="336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35"/>
          <p:cNvCxnSpPr/>
          <p:nvPr/>
        </p:nvCxnSpPr>
        <p:spPr>
          <a:xfrm>
            <a:off x="2425603" y="2551754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81" name="Google Shape;581;p35"/>
          <p:cNvGrpSpPr/>
          <p:nvPr/>
        </p:nvGrpSpPr>
        <p:grpSpPr>
          <a:xfrm>
            <a:off x="4224041" y="2059759"/>
            <a:ext cx="561458" cy="913295"/>
            <a:chOff x="2715224" y="1899981"/>
            <a:chExt cx="780888" cy="1158562"/>
          </a:xfrm>
        </p:grpSpPr>
        <p:sp>
          <p:nvSpPr>
            <p:cNvPr id="582" name="Google Shape;582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(2,2) Stride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Maxpol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84" name="Google Shape;584;p35"/>
          <p:cNvCxnSpPr/>
          <p:nvPr/>
        </p:nvCxnSpPr>
        <p:spPr>
          <a:xfrm>
            <a:off x="4796790" y="2516641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85" name="Google Shape;585;p35"/>
          <p:cNvGrpSpPr/>
          <p:nvPr/>
        </p:nvGrpSpPr>
        <p:grpSpPr>
          <a:xfrm>
            <a:off x="5028086" y="1979071"/>
            <a:ext cx="561458" cy="1075146"/>
            <a:chOff x="2715224" y="1899981"/>
            <a:chExt cx="780888" cy="1158562"/>
          </a:xfrm>
        </p:grpSpPr>
        <p:sp>
          <p:nvSpPr>
            <p:cNvPr id="586" name="Google Shape;586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(3x3)80 Ker.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Conv2D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88" name="Google Shape;588;p35"/>
          <p:cNvCxnSpPr/>
          <p:nvPr/>
        </p:nvCxnSpPr>
        <p:spPr>
          <a:xfrm>
            <a:off x="5593002" y="2516641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89" name="Google Shape;589;p35"/>
          <p:cNvGrpSpPr/>
          <p:nvPr/>
        </p:nvGrpSpPr>
        <p:grpSpPr>
          <a:xfrm>
            <a:off x="5832116" y="2013722"/>
            <a:ext cx="561458" cy="913295"/>
            <a:chOff x="2715224" y="1899981"/>
            <a:chExt cx="780888" cy="1158562"/>
          </a:xfrm>
        </p:grpSpPr>
        <p:sp>
          <p:nvSpPr>
            <p:cNvPr id="590" name="Google Shape;590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(2,2) Stride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Maxpol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592" name="Google Shape;592;p35"/>
          <p:cNvGrpSpPr/>
          <p:nvPr/>
        </p:nvGrpSpPr>
        <p:grpSpPr>
          <a:xfrm>
            <a:off x="6618742" y="1961266"/>
            <a:ext cx="561458" cy="1075146"/>
            <a:chOff x="2715224" y="1899981"/>
            <a:chExt cx="780888" cy="1158562"/>
          </a:xfrm>
        </p:grpSpPr>
        <p:sp>
          <p:nvSpPr>
            <p:cNvPr id="593" name="Google Shape;593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(3x3)80 Ker.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Conv2D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95" name="Google Shape;595;p35"/>
          <p:cNvCxnSpPr/>
          <p:nvPr/>
        </p:nvCxnSpPr>
        <p:spPr>
          <a:xfrm>
            <a:off x="7200823" y="2507614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96" name="Google Shape;596;p35"/>
          <p:cNvGrpSpPr/>
          <p:nvPr/>
        </p:nvGrpSpPr>
        <p:grpSpPr>
          <a:xfrm>
            <a:off x="7431549" y="2018012"/>
            <a:ext cx="561458" cy="913295"/>
            <a:chOff x="2715224" y="1899981"/>
            <a:chExt cx="780888" cy="1158562"/>
          </a:xfrm>
        </p:grpSpPr>
        <p:sp>
          <p:nvSpPr>
            <p:cNvPr id="597" name="Google Shape;597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(2,2) Stride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Maxpol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98" name="Google Shape;598;p35"/>
          <p:cNvCxnSpPr/>
          <p:nvPr/>
        </p:nvCxnSpPr>
        <p:spPr>
          <a:xfrm>
            <a:off x="6393580" y="2496073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599" name="Google Shape;599;p35"/>
          <p:cNvGrpSpPr/>
          <p:nvPr/>
        </p:nvGrpSpPr>
        <p:grpSpPr>
          <a:xfrm>
            <a:off x="1049280" y="3392828"/>
            <a:ext cx="561458" cy="1075146"/>
            <a:chOff x="2715224" y="1899981"/>
            <a:chExt cx="780888" cy="1158562"/>
          </a:xfrm>
        </p:grpSpPr>
        <p:sp>
          <p:nvSpPr>
            <p:cNvPr id="570" name="Google Shape;570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(3x3)120 Ker.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Conv2D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601" name="Google Shape;601;p35"/>
          <p:cNvGrpSpPr/>
          <p:nvPr/>
        </p:nvGrpSpPr>
        <p:grpSpPr>
          <a:xfrm>
            <a:off x="1807613" y="3497616"/>
            <a:ext cx="561458" cy="913295"/>
            <a:chOff x="2715224" y="1899981"/>
            <a:chExt cx="780888" cy="1158562"/>
          </a:xfrm>
        </p:grpSpPr>
        <p:sp>
          <p:nvSpPr>
            <p:cNvPr id="602" name="Google Shape;602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(2,2) Stride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Maxpol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604" name="Google Shape;604;p35"/>
          <p:cNvCxnSpPr/>
          <p:nvPr/>
        </p:nvCxnSpPr>
        <p:spPr>
          <a:xfrm>
            <a:off x="2380363" y="3954498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605" name="Google Shape;605;p35"/>
          <p:cNvGrpSpPr/>
          <p:nvPr/>
        </p:nvGrpSpPr>
        <p:grpSpPr>
          <a:xfrm>
            <a:off x="2611658" y="3416928"/>
            <a:ext cx="561458" cy="1075146"/>
            <a:chOff x="2715224" y="1899981"/>
            <a:chExt cx="780888" cy="1158562"/>
          </a:xfrm>
        </p:grpSpPr>
        <p:sp>
          <p:nvSpPr>
            <p:cNvPr id="606" name="Google Shape;606;p35"/>
            <p:cNvSpPr/>
            <p:nvPr/>
          </p:nvSpPr>
          <p:spPr>
            <a:xfrm rot="5400000">
              <a:off x="2359124" y="2256081"/>
              <a:ext cx="1158300" cy="44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Impact"/>
                  <a:ea typeface="Impact"/>
                  <a:cs typeface="Impact"/>
                  <a:sym typeface="Impact"/>
                </a:rPr>
                <a:t>(3x3)120 Ker.</a:t>
              </a:r>
              <a:endParaRPr sz="12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065911" y="1900244"/>
              <a:ext cx="430200" cy="1158300"/>
            </a:xfrm>
            <a:prstGeom prst="flowChartDelay">
              <a:avLst/>
            </a:prstGeom>
            <a:solidFill>
              <a:srgbClr val="00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</a:rPr>
                <a:t>Conv2D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608" name="Google Shape;608;p35"/>
          <p:cNvCxnSpPr/>
          <p:nvPr/>
        </p:nvCxnSpPr>
        <p:spPr>
          <a:xfrm>
            <a:off x="3173113" y="3948423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9" name="Google Shape;609;p35"/>
          <p:cNvCxnSpPr>
            <a:endCxn id="552" idx="2"/>
          </p:cNvCxnSpPr>
          <p:nvPr/>
        </p:nvCxnSpPr>
        <p:spPr>
          <a:xfrm rot="5400000">
            <a:off x="72807" y="2131531"/>
            <a:ext cx="687600" cy="192600"/>
          </a:xfrm>
          <a:prstGeom prst="bentConnector4">
            <a:avLst>
              <a:gd fmla="val 10918" name="adj1"/>
              <a:gd fmla="val 223637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0" name="Google Shape;610;p35"/>
          <p:cNvCxnSpPr/>
          <p:nvPr/>
        </p:nvCxnSpPr>
        <p:spPr>
          <a:xfrm>
            <a:off x="3706063" y="3942373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1" name="Google Shape;611;p35"/>
          <p:cNvCxnSpPr/>
          <p:nvPr/>
        </p:nvCxnSpPr>
        <p:spPr>
          <a:xfrm>
            <a:off x="4532361" y="3897123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2" name="Google Shape;612;p35"/>
          <p:cNvCxnSpPr/>
          <p:nvPr/>
        </p:nvCxnSpPr>
        <p:spPr>
          <a:xfrm>
            <a:off x="1588761" y="3930398"/>
            <a:ext cx="2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" y="3345900"/>
            <a:ext cx="5734050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6"/>
          <p:cNvSpPr txBox="1"/>
          <p:nvPr>
            <p:ph idx="1" type="body"/>
          </p:nvPr>
        </p:nvSpPr>
        <p:spPr>
          <a:xfrm>
            <a:off x="131850" y="509225"/>
            <a:ext cx="40551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 CNN</a:t>
            </a:r>
            <a:endParaRPr/>
          </a:p>
        </p:txBody>
      </p:sp>
      <p:sp>
        <p:nvSpPr>
          <p:cNvPr id="619" name="Google Shape;619;p36"/>
          <p:cNvSpPr txBox="1"/>
          <p:nvPr/>
        </p:nvSpPr>
        <p:spPr>
          <a:xfrm>
            <a:off x="0" y="0"/>
            <a:ext cx="4869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 - CNN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0" name="Google Shape;620;p36"/>
          <p:cNvSpPr txBox="1"/>
          <p:nvPr/>
        </p:nvSpPr>
        <p:spPr>
          <a:xfrm>
            <a:off x="682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Accuracy: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1" name="Google Shape;621;p36"/>
          <p:cNvSpPr txBox="1"/>
          <p:nvPr/>
        </p:nvSpPr>
        <p:spPr>
          <a:xfrm>
            <a:off x="3865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Loss: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2" name="Google Shape;622;p36"/>
          <p:cNvSpPr txBox="1"/>
          <p:nvPr>
            <p:ph idx="1" type="body"/>
          </p:nvPr>
        </p:nvSpPr>
        <p:spPr>
          <a:xfrm>
            <a:off x="228200" y="1189450"/>
            <a:ext cx="58011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Raleway SemiBold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Preprocess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Raleway SemiBold"/>
              <a:buChar char="○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lang="en-GB" sz="1350">
                <a:solidFill>
                  <a:srgbClr val="CCCCCC"/>
                </a:solidFill>
                <a:highlight>
                  <a:srgbClr val="434343"/>
                </a:highlight>
              </a:rPr>
              <a:t>Gr</a:t>
            </a:r>
            <a:r>
              <a:rPr b="1" lang="en-GB" sz="1350">
                <a:solidFill>
                  <a:srgbClr val="999999"/>
                </a:solidFill>
                <a:highlight>
                  <a:srgbClr val="666666"/>
                </a:highlight>
              </a:rPr>
              <a:t>ay</a:t>
            </a:r>
            <a:r>
              <a:rPr b="1" lang="en-GB" sz="1350">
                <a:solidFill>
                  <a:srgbClr val="666666"/>
                </a:solidFill>
                <a:highlight>
                  <a:srgbClr val="B7B7B7"/>
                </a:highlight>
              </a:rPr>
              <a:t>-s</a:t>
            </a:r>
            <a:r>
              <a:rPr b="1" lang="en-GB" sz="1350">
                <a:solidFill>
                  <a:srgbClr val="666666"/>
                </a:solidFill>
                <a:highlight>
                  <a:srgbClr val="CCCCCC"/>
                </a:highlight>
              </a:rPr>
              <a:t>ca</a:t>
            </a:r>
            <a:r>
              <a:rPr b="1" lang="en-GB" sz="1350">
                <a:solidFill>
                  <a:srgbClr val="434343"/>
                </a:solidFill>
                <a:highlight>
                  <a:srgbClr val="D9D9D9"/>
                </a:highlight>
              </a:rPr>
              <a:t>le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 image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Raleway SemiBold"/>
              <a:buChar char="○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Resize image to 128x128 (for faster training)</a:t>
            </a:r>
            <a:endParaRPr b="1" sz="1350">
              <a:solidFill>
                <a:srgbClr val="434343"/>
              </a:solidFill>
            </a:endParaRPr>
          </a:p>
        </p:txBody>
      </p:sp>
      <p:sp>
        <p:nvSpPr>
          <p:cNvPr id="623" name="Google Shape;623;p36"/>
          <p:cNvSpPr txBox="1"/>
          <p:nvPr/>
        </p:nvSpPr>
        <p:spPr>
          <a:xfrm>
            <a:off x="682975" y="2395100"/>
            <a:ext cx="5964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C0000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Train: 98.26% Accuracy</a:t>
            </a:r>
            <a:endParaRPr sz="1300"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0CCE4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Test:  68.65% Accuracy</a:t>
            </a:r>
            <a:endParaRPr sz="1300"/>
          </a:p>
        </p:txBody>
      </p:sp>
      <p:sp>
        <p:nvSpPr>
          <p:cNvPr id="624" name="Google Shape;62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1303575" y="2672675"/>
            <a:ext cx="680100" cy="297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797125" y="1913000"/>
            <a:ext cx="5136000" cy="31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</a:rPr>
              <a:t>Climate change has been at the top of our minds for many years. Shallow clouds play a huge role in determining the Earth's climate. 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</a:rPr>
              <a:t>Sadly, they are also difficult to understand and to represent in climate models. 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</a:rPr>
              <a:t>By classifying different types of cloud organization, researchers at </a:t>
            </a:r>
            <a:r>
              <a:rPr b="1" lang="en-GB" sz="1500">
                <a:solidFill>
                  <a:srgbClr val="000000"/>
                </a:solidFill>
                <a:highlight>
                  <a:srgbClr val="FFFFFF"/>
                </a:highlight>
              </a:rPr>
              <a:t>Max Planck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</a:rPr>
              <a:t> hope to improve our physical understanding of these clouds, which in turn will help us build better climate models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800"/>
          </a:p>
        </p:txBody>
      </p:sp>
      <p:sp>
        <p:nvSpPr>
          <p:cNvPr id="183" name="Google Shape;18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875" y="2914425"/>
            <a:ext cx="3104125" cy="17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 txBox="1"/>
          <p:nvPr/>
        </p:nvSpPr>
        <p:spPr>
          <a:xfrm>
            <a:off x="0" y="0"/>
            <a:ext cx="4869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1" name="Google Shape;63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2" name="Google Shape;632;p37"/>
          <p:cNvSpPr txBox="1"/>
          <p:nvPr>
            <p:ph idx="1" type="body"/>
          </p:nvPr>
        </p:nvSpPr>
        <p:spPr>
          <a:xfrm>
            <a:off x="131850" y="509225"/>
            <a:ext cx="25419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next?</a:t>
            </a:r>
            <a:endParaRPr/>
          </a:p>
        </p:txBody>
      </p:sp>
      <p:sp>
        <p:nvSpPr>
          <p:cNvPr id="633" name="Google Shape;633;p37"/>
          <p:cNvSpPr txBox="1"/>
          <p:nvPr/>
        </p:nvSpPr>
        <p:spPr>
          <a:xfrm>
            <a:off x="1224125" y="1862375"/>
            <a:ext cx="49395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 tried various CNN architectures, different shapes and sizes, but could not achieve pass the ~68%.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37"/>
          <p:cNvSpPr txBox="1"/>
          <p:nvPr/>
        </p:nvSpPr>
        <p:spPr>
          <a:xfrm>
            <a:off x="1224125" y="2571875"/>
            <a:ext cx="49395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We were about to give up...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25" y="1080125"/>
            <a:ext cx="5479274" cy="35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/>
          <p:nvPr/>
        </p:nvSpPr>
        <p:spPr>
          <a:xfrm>
            <a:off x="0" y="0"/>
            <a:ext cx="4869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1" name="Google Shape;641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2" name="Google Shape;642;p38"/>
          <p:cNvSpPr txBox="1"/>
          <p:nvPr>
            <p:ph idx="1" type="body"/>
          </p:nvPr>
        </p:nvSpPr>
        <p:spPr>
          <a:xfrm>
            <a:off x="131850" y="509225"/>
            <a:ext cx="25419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 Encoder</a:t>
            </a:r>
            <a:endParaRPr/>
          </a:p>
        </p:txBody>
      </p:sp>
      <p:pic>
        <p:nvPicPr>
          <p:cNvPr id="643" name="Google Shape;6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50" y="1800226"/>
            <a:ext cx="1240625" cy="119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4" name="Google Shape;644;p38"/>
          <p:cNvSpPr/>
          <p:nvPr/>
        </p:nvSpPr>
        <p:spPr>
          <a:xfrm rot="5400000">
            <a:off x="1800225" y="1752000"/>
            <a:ext cx="2186100" cy="1639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8"/>
          <p:cNvSpPr txBox="1"/>
          <p:nvPr/>
        </p:nvSpPr>
        <p:spPr>
          <a:xfrm>
            <a:off x="2073525" y="2254200"/>
            <a:ext cx="1639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Encoder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38"/>
          <p:cNvSpPr/>
          <p:nvPr/>
        </p:nvSpPr>
        <p:spPr>
          <a:xfrm flipH="1" rot="-5400000">
            <a:off x="4867275" y="1752000"/>
            <a:ext cx="2186100" cy="1639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8"/>
          <p:cNvSpPr txBox="1"/>
          <p:nvPr/>
        </p:nvSpPr>
        <p:spPr>
          <a:xfrm>
            <a:off x="5140575" y="2254200"/>
            <a:ext cx="1639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Decoder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38"/>
          <p:cNvSpPr/>
          <p:nvPr/>
        </p:nvSpPr>
        <p:spPr>
          <a:xfrm>
            <a:off x="3782625" y="2411025"/>
            <a:ext cx="278700" cy="16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8"/>
          <p:cNvSpPr/>
          <p:nvPr/>
        </p:nvSpPr>
        <p:spPr>
          <a:xfrm>
            <a:off x="4797338" y="2411025"/>
            <a:ext cx="278700" cy="16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675" y="1800226"/>
            <a:ext cx="1240625" cy="119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1" name="Google Shape;651;p38"/>
          <p:cNvSpPr/>
          <p:nvPr/>
        </p:nvSpPr>
        <p:spPr>
          <a:xfrm>
            <a:off x="1583650" y="2370094"/>
            <a:ext cx="3120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8"/>
          <p:cNvSpPr/>
          <p:nvPr/>
        </p:nvSpPr>
        <p:spPr>
          <a:xfrm>
            <a:off x="6853375" y="2370094"/>
            <a:ext cx="3120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8"/>
          <p:cNvSpPr/>
          <p:nvPr/>
        </p:nvSpPr>
        <p:spPr>
          <a:xfrm>
            <a:off x="4120800" y="1916650"/>
            <a:ext cx="612000" cy="136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Bottle neck</a:t>
            </a:r>
            <a:endParaRPr b="1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9"/>
          <p:cNvSpPr txBox="1"/>
          <p:nvPr/>
        </p:nvSpPr>
        <p:spPr>
          <a:xfrm>
            <a:off x="0" y="0"/>
            <a:ext cx="4869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9" name="Google Shape;65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0" name="Google Shape;660;p39"/>
          <p:cNvSpPr txBox="1"/>
          <p:nvPr>
            <p:ph idx="1" type="body"/>
          </p:nvPr>
        </p:nvSpPr>
        <p:spPr>
          <a:xfrm>
            <a:off x="131850" y="509225"/>
            <a:ext cx="50088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 Encoder - Train time 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Part I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1" name="Google Shape;661;p39"/>
          <p:cNvSpPr/>
          <p:nvPr/>
        </p:nvSpPr>
        <p:spPr>
          <a:xfrm rot="5400000">
            <a:off x="1800225" y="1752000"/>
            <a:ext cx="2186100" cy="1639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9"/>
          <p:cNvSpPr txBox="1"/>
          <p:nvPr/>
        </p:nvSpPr>
        <p:spPr>
          <a:xfrm>
            <a:off x="2073525" y="2254200"/>
            <a:ext cx="1639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Encoder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39"/>
          <p:cNvSpPr/>
          <p:nvPr/>
        </p:nvSpPr>
        <p:spPr>
          <a:xfrm flipH="1" rot="-5400000">
            <a:off x="4867275" y="1752000"/>
            <a:ext cx="2186100" cy="1639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9"/>
          <p:cNvSpPr txBox="1"/>
          <p:nvPr/>
        </p:nvSpPr>
        <p:spPr>
          <a:xfrm>
            <a:off x="5140575" y="2254200"/>
            <a:ext cx="1639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Decoder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39"/>
          <p:cNvSpPr/>
          <p:nvPr/>
        </p:nvSpPr>
        <p:spPr>
          <a:xfrm>
            <a:off x="3782625" y="2411025"/>
            <a:ext cx="278700" cy="16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9"/>
          <p:cNvSpPr/>
          <p:nvPr/>
        </p:nvSpPr>
        <p:spPr>
          <a:xfrm>
            <a:off x="4797338" y="2411025"/>
            <a:ext cx="278700" cy="16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9"/>
          <p:cNvSpPr/>
          <p:nvPr/>
        </p:nvSpPr>
        <p:spPr>
          <a:xfrm>
            <a:off x="1689438" y="2363169"/>
            <a:ext cx="3120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9"/>
          <p:cNvSpPr/>
          <p:nvPr/>
        </p:nvSpPr>
        <p:spPr>
          <a:xfrm>
            <a:off x="6853375" y="2370094"/>
            <a:ext cx="3120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9"/>
          <p:cNvSpPr/>
          <p:nvPr/>
        </p:nvSpPr>
        <p:spPr>
          <a:xfrm>
            <a:off x="4120800" y="1916650"/>
            <a:ext cx="612000" cy="136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Bottle neck</a:t>
            </a:r>
            <a:endParaRPr b="1" sz="1100"/>
          </a:p>
        </p:txBody>
      </p:sp>
      <p:pic>
        <p:nvPicPr>
          <p:cNvPr id="670" name="Google Shape;670;p39"/>
          <p:cNvPicPr preferRelativeResize="0"/>
          <p:nvPr/>
        </p:nvPicPr>
        <p:blipFill rotWithShape="1">
          <a:blip r:embed="rId3">
            <a:alphaModFix/>
          </a:blip>
          <a:srcRect b="20111" l="50066" r="8349" t="25737"/>
          <a:stretch/>
        </p:blipFill>
        <p:spPr>
          <a:xfrm>
            <a:off x="7380450" y="1739400"/>
            <a:ext cx="1638000" cy="1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9"/>
          <p:cNvPicPr preferRelativeResize="0"/>
          <p:nvPr/>
        </p:nvPicPr>
        <p:blipFill rotWithShape="1">
          <a:blip r:embed="rId3">
            <a:alphaModFix/>
          </a:blip>
          <a:srcRect b="20826" l="7360" r="51056" t="25023"/>
          <a:stretch/>
        </p:blipFill>
        <p:spPr>
          <a:xfrm>
            <a:off x="-22150" y="1726795"/>
            <a:ext cx="1639499" cy="160117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9"/>
          <p:cNvSpPr txBox="1"/>
          <p:nvPr/>
        </p:nvSpPr>
        <p:spPr>
          <a:xfrm>
            <a:off x="4066500" y="1478700"/>
            <a:ext cx="720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256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39"/>
          <p:cNvSpPr txBox="1"/>
          <p:nvPr/>
        </p:nvSpPr>
        <p:spPr>
          <a:xfrm>
            <a:off x="288050" y="3341400"/>
            <a:ext cx="1019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64x64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39"/>
          <p:cNvSpPr txBox="1"/>
          <p:nvPr/>
        </p:nvSpPr>
        <p:spPr>
          <a:xfrm>
            <a:off x="7689900" y="3341400"/>
            <a:ext cx="1019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64x64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0"/>
          <p:cNvSpPr txBox="1"/>
          <p:nvPr/>
        </p:nvSpPr>
        <p:spPr>
          <a:xfrm>
            <a:off x="0" y="0"/>
            <a:ext cx="4869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0" name="Google Shape;68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50" y="2004776"/>
            <a:ext cx="1240625" cy="119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2" name="Google Shape;682;p40"/>
          <p:cNvSpPr/>
          <p:nvPr/>
        </p:nvSpPr>
        <p:spPr>
          <a:xfrm rot="5400000">
            <a:off x="1800225" y="1956550"/>
            <a:ext cx="2186100" cy="1639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0"/>
          <p:cNvSpPr txBox="1"/>
          <p:nvPr/>
        </p:nvSpPr>
        <p:spPr>
          <a:xfrm>
            <a:off x="2073525" y="2458750"/>
            <a:ext cx="1639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Encoder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p40"/>
          <p:cNvSpPr/>
          <p:nvPr/>
        </p:nvSpPr>
        <p:spPr>
          <a:xfrm>
            <a:off x="4120800" y="2121200"/>
            <a:ext cx="612000" cy="136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Bottle neck</a:t>
            </a:r>
            <a:endParaRPr b="1" sz="1100"/>
          </a:p>
        </p:txBody>
      </p:sp>
      <p:sp>
        <p:nvSpPr>
          <p:cNvPr id="685" name="Google Shape;685;p40"/>
          <p:cNvSpPr/>
          <p:nvPr/>
        </p:nvSpPr>
        <p:spPr>
          <a:xfrm>
            <a:off x="3782625" y="2615575"/>
            <a:ext cx="278700" cy="16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0"/>
          <p:cNvSpPr/>
          <p:nvPr/>
        </p:nvSpPr>
        <p:spPr>
          <a:xfrm>
            <a:off x="1583650" y="2574644"/>
            <a:ext cx="3120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7" name="Google Shape;687;p40"/>
          <p:cNvCxnSpPr/>
          <p:nvPr/>
        </p:nvCxnSpPr>
        <p:spPr>
          <a:xfrm>
            <a:off x="6118625" y="3707600"/>
            <a:ext cx="264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8" name="Google Shape;688;p40"/>
          <p:cNvCxnSpPr/>
          <p:nvPr/>
        </p:nvCxnSpPr>
        <p:spPr>
          <a:xfrm rot="10800000">
            <a:off x="6118625" y="1438613"/>
            <a:ext cx="0" cy="226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40"/>
          <p:cNvSpPr txBox="1"/>
          <p:nvPr/>
        </p:nvSpPr>
        <p:spPr>
          <a:xfrm>
            <a:off x="8293900" y="3718325"/>
            <a:ext cx="31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40"/>
          <p:cNvSpPr txBox="1"/>
          <p:nvPr/>
        </p:nvSpPr>
        <p:spPr>
          <a:xfrm>
            <a:off x="5735250" y="1566850"/>
            <a:ext cx="31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40"/>
          <p:cNvSpPr/>
          <p:nvPr/>
        </p:nvSpPr>
        <p:spPr>
          <a:xfrm>
            <a:off x="5240100" y="2721950"/>
            <a:ext cx="160800" cy="160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40"/>
          <p:cNvCxnSpPr>
            <a:stCxn id="684" idx="3"/>
            <a:endCxn id="691" idx="2"/>
          </p:cNvCxnSpPr>
          <p:nvPr/>
        </p:nvCxnSpPr>
        <p:spPr>
          <a:xfrm>
            <a:off x="4732800" y="2802350"/>
            <a:ext cx="5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40"/>
          <p:cNvSpPr/>
          <p:nvPr/>
        </p:nvSpPr>
        <p:spPr>
          <a:xfrm>
            <a:off x="6981575" y="1683250"/>
            <a:ext cx="160800" cy="160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0"/>
          <p:cNvSpPr/>
          <p:nvPr/>
        </p:nvSpPr>
        <p:spPr>
          <a:xfrm>
            <a:off x="6640025" y="1960450"/>
            <a:ext cx="160800" cy="160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0"/>
          <p:cNvSpPr/>
          <p:nvPr/>
        </p:nvSpPr>
        <p:spPr>
          <a:xfrm>
            <a:off x="8133100" y="2121250"/>
            <a:ext cx="160800" cy="160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0"/>
          <p:cNvSpPr/>
          <p:nvPr/>
        </p:nvSpPr>
        <p:spPr>
          <a:xfrm>
            <a:off x="7567650" y="2800800"/>
            <a:ext cx="160800" cy="160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0"/>
          <p:cNvSpPr/>
          <p:nvPr/>
        </p:nvSpPr>
        <p:spPr>
          <a:xfrm>
            <a:off x="6640025" y="1078625"/>
            <a:ext cx="160800" cy="160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0"/>
          <p:cNvSpPr/>
          <p:nvPr/>
        </p:nvSpPr>
        <p:spPr>
          <a:xfrm>
            <a:off x="7872400" y="2597800"/>
            <a:ext cx="160800" cy="160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0"/>
          <p:cNvSpPr/>
          <p:nvPr/>
        </p:nvSpPr>
        <p:spPr>
          <a:xfrm>
            <a:off x="8369500" y="2961600"/>
            <a:ext cx="160800" cy="160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0"/>
          <p:cNvSpPr/>
          <p:nvPr/>
        </p:nvSpPr>
        <p:spPr>
          <a:xfrm>
            <a:off x="7728450" y="865950"/>
            <a:ext cx="160800" cy="160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0"/>
          <p:cNvSpPr/>
          <p:nvPr/>
        </p:nvSpPr>
        <p:spPr>
          <a:xfrm>
            <a:off x="7872400" y="1078625"/>
            <a:ext cx="160800" cy="160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0"/>
          <p:cNvSpPr/>
          <p:nvPr/>
        </p:nvSpPr>
        <p:spPr>
          <a:xfrm>
            <a:off x="8445100" y="1127775"/>
            <a:ext cx="160800" cy="160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0"/>
          <p:cNvSpPr txBox="1"/>
          <p:nvPr>
            <p:ph idx="1" type="body"/>
          </p:nvPr>
        </p:nvSpPr>
        <p:spPr>
          <a:xfrm>
            <a:off x="131850" y="509225"/>
            <a:ext cx="5108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 Encoder - Train time 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Part II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4" name="Google Shape;704;p40"/>
          <p:cNvSpPr txBox="1"/>
          <p:nvPr/>
        </p:nvSpPr>
        <p:spPr>
          <a:xfrm>
            <a:off x="4066500" y="1761388"/>
            <a:ext cx="7206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256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41"/>
          <p:cNvGrpSpPr/>
          <p:nvPr/>
        </p:nvGrpSpPr>
        <p:grpSpPr>
          <a:xfrm>
            <a:off x="7145428" y="2573403"/>
            <a:ext cx="294023" cy="393600"/>
            <a:chOff x="5240100" y="2579500"/>
            <a:chExt cx="294023" cy="393600"/>
          </a:xfrm>
        </p:grpSpPr>
        <p:sp>
          <p:nvSpPr>
            <p:cNvPr id="710" name="Google Shape;710;p41"/>
            <p:cNvSpPr/>
            <p:nvPr/>
          </p:nvSpPr>
          <p:spPr>
            <a:xfrm>
              <a:off x="5240100" y="2636950"/>
              <a:ext cx="278700" cy="278700"/>
            </a:xfrm>
            <a:prstGeom prst="ellipse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1" name="Google Shape;711;p41"/>
            <p:cNvSpPr txBox="1"/>
            <p:nvPr/>
          </p:nvSpPr>
          <p:spPr>
            <a:xfrm>
              <a:off x="5255423" y="2579500"/>
              <a:ext cx="27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?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12" name="Google Shape;712;p41"/>
          <p:cNvSpPr txBox="1"/>
          <p:nvPr/>
        </p:nvSpPr>
        <p:spPr>
          <a:xfrm>
            <a:off x="0" y="0"/>
            <a:ext cx="4869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3" name="Google Shape;713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4" name="Google Shape;714;p41"/>
          <p:cNvSpPr txBox="1"/>
          <p:nvPr>
            <p:ph idx="1" type="body"/>
          </p:nvPr>
        </p:nvSpPr>
        <p:spPr>
          <a:xfrm>
            <a:off x="131850" y="509225"/>
            <a:ext cx="42402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 Encoder - Test time</a:t>
            </a:r>
            <a:endParaRPr/>
          </a:p>
        </p:txBody>
      </p:sp>
      <p:pic>
        <p:nvPicPr>
          <p:cNvPr id="715" name="Google Shape;7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50" y="2004776"/>
            <a:ext cx="1240625" cy="119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6" name="Google Shape;716;p41"/>
          <p:cNvSpPr/>
          <p:nvPr/>
        </p:nvSpPr>
        <p:spPr>
          <a:xfrm rot="5400000">
            <a:off x="1800225" y="1956550"/>
            <a:ext cx="2186100" cy="1639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1"/>
          <p:cNvSpPr txBox="1"/>
          <p:nvPr/>
        </p:nvSpPr>
        <p:spPr>
          <a:xfrm>
            <a:off x="2073525" y="2458750"/>
            <a:ext cx="1639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Encoder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41"/>
          <p:cNvSpPr/>
          <p:nvPr/>
        </p:nvSpPr>
        <p:spPr>
          <a:xfrm>
            <a:off x="4120800" y="2121200"/>
            <a:ext cx="612000" cy="136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Bottle neck</a:t>
            </a:r>
            <a:endParaRPr b="1" sz="1100"/>
          </a:p>
        </p:txBody>
      </p:sp>
      <p:sp>
        <p:nvSpPr>
          <p:cNvPr id="719" name="Google Shape;719;p41"/>
          <p:cNvSpPr/>
          <p:nvPr/>
        </p:nvSpPr>
        <p:spPr>
          <a:xfrm>
            <a:off x="3782625" y="2615575"/>
            <a:ext cx="278700" cy="16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1"/>
          <p:cNvSpPr/>
          <p:nvPr/>
        </p:nvSpPr>
        <p:spPr>
          <a:xfrm>
            <a:off x="1583650" y="2574644"/>
            <a:ext cx="3120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1" name="Google Shape;721;p41"/>
          <p:cNvCxnSpPr/>
          <p:nvPr/>
        </p:nvCxnSpPr>
        <p:spPr>
          <a:xfrm>
            <a:off x="6118625" y="3707600"/>
            <a:ext cx="264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41"/>
          <p:cNvCxnSpPr/>
          <p:nvPr/>
        </p:nvCxnSpPr>
        <p:spPr>
          <a:xfrm rot="10800000">
            <a:off x="6118625" y="1438613"/>
            <a:ext cx="0" cy="226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Google Shape;723;p41"/>
          <p:cNvSpPr txBox="1"/>
          <p:nvPr/>
        </p:nvSpPr>
        <p:spPr>
          <a:xfrm>
            <a:off x="8293900" y="3718325"/>
            <a:ext cx="31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41"/>
          <p:cNvSpPr txBox="1"/>
          <p:nvPr/>
        </p:nvSpPr>
        <p:spPr>
          <a:xfrm>
            <a:off x="5735250" y="1566850"/>
            <a:ext cx="31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5" name="Google Shape;725;p41"/>
          <p:cNvSpPr/>
          <p:nvPr/>
        </p:nvSpPr>
        <p:spPr>
          <a:xfrm>
            <a:off x="6981575" y="1683250"/>
            <a:ext cx="160800" cy="160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1"/>
          <p:cNvSpPr/>
          <p:nvPr/>
        </p:nvSpPr>
        <p:spPr>
          <a:xfrm>
            <a:off x="6640025" y="1960450"/>
            <a:ext cx="160800" cy="160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1"/>
          <p:cNvSpPr/>
          <p:nvPr/>
        </p:nvSpPr>
        <p:spPr>
          <a:xfrm>
            <a:off x="8133100" y="2121250"/>
            <a:ext cx="160800" cy="160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1"/>
          <p:cNvSpPr/>
          <p:nvPr/>
        </p:nvSpPr>
        <p:spPr>
          <a:xfrm>
            <a:off x="7567650" y="2800800"/>
            <a:ext cx="160800" cy="160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1"/>
          <p:cNvSpPr/>
          <p:nvPr/>
        </p:nvSpPr>
        <p:spPr>
          <a:xfrm>
            <a:off x="6640025" y="1078625"/>
            <a:ext cx="160800" cy="160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1"/>
          <p:cNvSpPr/>
          <p:nvPr/>
        </p:nvSpPr>
        <p:spPr>
          <a:xfrm>
            <a:off x="7872400" y="2597800"/>
            <a:ext cx="160800" cy="160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1"/>
          <p:cNvSpPr/>
          <p:nvPr/>
        </p:nvSpPr>
        <p:spPr>
          <a:xfrm>
            <a:off x="8369500" y="2961600"/>
            <a:ext cx="160800" cy="160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1"/>
          <p:cNvSpPr/>
          <p:nvPr/>
        </p:nvSpPr>
        <p:spPr>
          <a:xfrm>
            <a:off x="7728450" y="865950"/>
            <a:ext cx="160800" cy="160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1"/>
          <p:cNvSpPr/>
          <p:nvPr/>
        </p:nvSpPr>
        <p:spPr>
          <a:xfrm>
            <a:off x="7872400" y="1078625"/>
            <a:ext cx="160800" cy="160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1"/>
          <p:cNvSpPr/>
          <p:nvPr/>
        </p:nvSpPr>
        <p:spPr>
          <a:xfrm>
            <a:off x="8445100" y="1127775"/>
            <a:ext cx="160800" cy="160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1"/>
          <p:cNvSpPr txBox="1"/>
          <p:nvPr>
            <p:ph idx="1" type="body"/>
          </p:nvPr>
        </p:nvSpPr>
        <p:spPr>
          <a:xfrm>
            <a:off x="182175" y="1026750"/>
            <a:ext cx="23145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Test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image</a:t>
            </a:r>
            <a:endParaRPr/>
          </a:p>
        </p:txBody>
      </p:sp>
      <p:sp>
        <p:nvSpPr>
          <p:cNvPr id="736" name="Google Shape;736;p41"/>
          <p:cNvSpPr/>
          <p:nvPr/>
        </p:nvSpPr>
        <p:spPr>
          <a:xfrm>
            <a:off x="7145704" y="2630850"/>
            <a:ext cx="278700" cy="2787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7" name="Google Shape;737;p41"/>
          <p:cNvGrpSpPr/>
          <p:nvPr/>
        </p:nvGrpSpPr>
        <p:grpSpPr>
          <a:xfrm>
            <a:off x="4732800" y="2605550"/>
            <a:ext cx="757835" cy="393600"/>
            <a:chOff x="4776288" y="2579500"/>
            <a:chExt cx="757835" cy="393600"/>
          </a:xfrm>
        </p:grpSpPr>
        <p:sp>
          <p:nvSpPr>
            <p:cNvPr id="738" name="Google Shape;738;p41"/>
            <p:cNvSpPr/>
            <p:nvPr/>
          </p:nvSpPr>
          <p:spPr>
            <a:xfrm>
              <a:off x="5240100" y="2636950"/>
              <a:ext cx="278700" cy="278700"/>
            </a:xfrm>
            <a:prstGeom prst="ellipse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739" name="Google Shape;739;p41"/>
            <p:cNvCxnSpPr>
              <a:stCxn id="718" idx="3"/>
              <a:endCxn id="738" idx="2"/>
            </p:cNvCxnSpPr>
            <p:nvPr/>
          </p:nvCxnSpPr>
          <p:spPr>
            <a:xfrm>
              <a:off x="4776288" y="2776300"/>
              <a:ext cx="463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40" name="Google Shape;740;p41"/>
            <p:cNvSpPr txBox="1"/>
            <p:nvPr/>
          </p:nvSpPr>
          <p:spPr>
            <a:xfrm>
              <a:off x="5255423" y="2579500"/>
              <a:ext cx="27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?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950" y="1820475"/>
            <a:ext cx="4853025" cy="2729827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7" name="Google Shape;747;p42"/>
          <p:cNvSpPr txBox="1"/>
          <p:nvPr/>
        </p:nvSpPr>
        <p:spPr>
          <a:xfrm>
            <a:off x="0" y="0"/>
            <a:ext cx="4869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8" name="Google Shape;748;p42"/>
          <p:cNvSpPr txBox="1"/>
          <p:nvPr>
            <p:ph idx="1" type="body"/>
          </p:nvPr>
        </p:nvSpPr>
        <p:spPr>
          <a:xfrm>
            <a:off x="155450" y="498300"/>
            <a:ext cx="42402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 Encoder - Results</a:t>
            </a:r>
            <a:b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/>
          </a:p>
        </p:txBody>
      </p:sp>
      <p:sp>
        <p:nvSpPr>
          <p:cNvPr id="749" name="Google Shape;749;p42"/>
          <p:cNvSpPr txBox="1"/>
          <p:nvPr/>
        </p:nvSpPr>
        <p:spPr>
          <a:xfrm>
            <a:off x="2795375" y="1886225"/>
            <a:ext cx="14631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52%</a:t>
            </a:r>
            <a:endParaRPr b="1" sz="4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42"/>
          <p:cNvSpPr txBox="1"/>
          <p:nvPr/>
        </p:nvSpPr>
        <p:spPr>
          <a:xfrm>
            <a:off x="2841722" y="1878683"/>
            <a:ext cx="13332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52%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42"/>
          <p:cNvSpPr txBox="1"/>
          <p:nvPr/>
        </p:nvSpPr>
        <p:spPr>
          <a:xfrm>
            <a:off x="557222" y="1878666"/>
            <a:ext cx="25383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Accuracy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7" name="Google Shape;757;p43"/>
          <p:cNvSpPr txBox="1"/>
          <p:nvPr/>
        </p:nvSpPr>
        <p:spPr>
          <a:xfrm>
            <a:off x="0" y="0"/>
            <a:ext cx="4869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8" name="Google Shape;758;p43"/>
          <p:cNvSpPr txBox="1"/>
          <p:nvPr>
            <p:ph idx="1" type="body"/>
          </p:nvPr>
        </p:nvSpPr>
        <p:spPr>
          <a:xfrm>
            <a:off x="155450" y="498300"/>
            <a:ext cx="42402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Auxiliary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Loss</a:t>
            </a:r>
            <a:b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/>
          </a:p>
        </p:txBody>
      </p:sp>
      <p:pic>
        <p:nvPicPr>
          <p:cNvPr id="759" name="Google Shape;7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5" y="1737578"/>
            <a:ext cx="873493" cy="838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0" name="Google Shape;760;p43"/>
          <p:cNvSpPr/>
          <p:nvPr/>
        </p:nvSpPr>
        <p:spPr>
          <a:xfrm rot="5400000">
            <a:off x="1362941" y="1703650"/>
            <a:ext cx="1539300" cy="11544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3"/>
          <p:cNvSpPr txBox="1"/>
          <p:nvPr/>
        </p:nvSpPr>
        <p:spPr>
          <a:xfrm>
            <a:off x="1555460" y="2057209"/>
            <a:ext cx="115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Encoder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2" name="Google Shape;762;p43"/>
          <p:cNvSpPr/>
          <p:nvPr/>
        </p:nvSpPr>
        <p:spPr>
          <a:xfrm flipH="1" rot="-5400000">
            <a:off x="3522444" y="1703650"/>
            <a:ext cx="1539300" cy="11544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3"/>
          <p:cNvSpPr txBox="1"/>
          <p:nvPr/>
        </p:nvSpPr>
        <p:spPr>
          <a:xfrm>
            <a:off x="3714894" y="2057209"/>
            <a:ext cx="115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Decoder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43"/>
          <p:cNvSpPr/>
          <p:nvPr/>
        </p:nvSpPr>
        <p:spPr>
          <a:xfrm>
            <a:off x="2758795" y="2167625"/>
            <a:ext cx="1962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3"/>
          <p:cNvSpPr/>
          <p:nvPr/>
        </p:nvSpPr>
        <p:spPr>
          <a:xfrm>
            <a:off x="3473229" y="2167625"/>
            <a:ext cx="1962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3"/>
          <p:cNvSpPr/>
          <p:nvPr/>
        </p:nvSpPr>
        <p:spPr>
          <a:xfrm>
            <a:off x="1210551" y="2138807"/>
            <a:ext cx="2196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3"/>
          <p:cNvSpPr/>
          <p:nvPr/>
        </p:nvSpPr>
        <p:spPr>
          <a:xfrm>
            <a:off x="2996896" y="1819549"/>
            <a:ext cx="430800" cy="95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/>
              <a:t>Bottle neck</a:t>
            </a:r>
            <a:endParaRPr b="1" sz="600"/>
          </a:p>
        </p:txBody>
      </p:sp>
      <p:sp>
        <p:nvSpPr>
          <p:cNvPr id="768" name="Google Shape;768;p43"/>
          <p:cNvSpPr txBox="1"/>
          <p:nvPr/>
        </p:nvSpPr>
        <p:spPr>
          <a:xfrm>
            <a:off x="5356925" y="1440600"/>
            <a:ext cx="1472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Auxiliary Loss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(MSE loss)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9" name="Google Shape;769;p43"/>
          <p:cNvSpPr/>
          <p:nvPr/>
        </p:nvSpPr>
        <p:spPr>
          <a:xfrm>
            <a:off x="3797600" y="3163325"/>
            <a:ext cx="219600" cy="13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3"/>
          <p:cNvSpPr/>
          <p:nvPr/>
        </p:nvSpPr>
        <p:spPr>
          <a:xfrm>
            <a:off x="4462200" y="3163325"/>
            <a:ext cx="219600" cy="13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3"/>
          <p:cNvSpPr/>
          <p:nvPr/>
        </p:nvSpPr>
        <p:spPr>
          <a:xfrm>
            <a:off x="5126800" y="3163325"/>
            <a:ext cx="219600" cy="13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3"/>
          <p:cNvSpPr/>
          <p:nvPr/>
        </p:nvSpPr>
        <p:spPr>
          <a:xfrm rot="5400000">
            <a:off x="2942675" y="3226300"/>
            <a:ext cx="955200" cy="498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3"/>
          <p:cNvSpPr/>
          <p:nvPr/>
        </p:nvSpPr>
        <p:spPr>
          <a:xfrm>
            <a:off x="4071225" y="3724025"/>
            <a:ext cx="3243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3"/>
          <p:cNvSpPr/>
          <p:nvPr/>
        </p:nvSpPr>
        <p:spPr>
          <a:xfrm>
            <a:off x="4737448" y="3724025"/>
            <a:ext cx="3243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3"/>
          <p:cNvSpPr/>
          <p:nvPr/>
        </p:nvSpPr>
        <p:spPr>
          <a:xfrm>
            <a:off x="6007528" y="3411167"/>
            <a:ext cx="639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Flower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6" name="Google Shape;776;p43"/>
          <p:cNvSpPr/>
          <p:nvPr/>
        </p:nvSpPr>
        <p:spPr>
          <a:xfrm>
            <a:off x="6007528" y="3816136"/>
            <a:ext cx="639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Sugar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7" name="Google Shape;777;p43"/>
          <p:cNvSpPr/>
          <p:nvPr/>
        </p:nvSpPr>
        <p:spPr>
          <a:xfrm>
            <a:off x="6007528" y="4221105"/>
            <a:ext cx="639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Gravel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8" name="Google Shape;778;p43"/>
          <p:cNvSpPr/>
          <p:nvPr/>
        </p:nvSpPr>
        <p:spPr>
          <a:xfrm>
            <a:off x="6007528" y="3007345"/>
            <a:ext cx="6399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Fish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79" name="Google Shape;779;p43"/>
          <p:cNvCxnSpPr>
            <a:stCxn id="771" idx="3"/>
            <a:endCxn id="778" idx="1"/>
          </p:cNvCxnSpPr>
          <p:nvPr/>
        </p:nvCxnSpPr>
        <p:spPr>
          <a:xfrm flipH="1" rot="10800000">
            <a:off x="5346400" y="3207425"/>
            <a:ext cx="6612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43"/>
          <p:cNvCxnSpPr>
            <a:stCxn id="771" idx="3"/>
            <a:endCxn id="775" idx="1"/>
          </p:cNvCxnSpPr>
          <p:nvPr/>
        </p:nvCxnSpPr>
        <p:spPr>
          <a:xfrm flipH="1" rot="10800000">
            <a:off x="5346400" y="3611225"/>
            <a:ext cx="661200" cy="2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43"/>
          <p:cNvCxnSpPr>
            <a:stCxn id="771" idx="3"/>
            <a:endCxn id="776" idx="1"/>
          </p:cNvCxnSpPr>
          <p:nvPr/>
        </p:nvCxnSpPr>
        <p:spPr>
          <a:xfrm>
            <a:off x="5346400" y="3814325"/>
            <a:ext cx="66120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2" name="Google Shape;782;p43"/>
          <p:cNvCxnSpPr>
            <a:stCxn id="771" idx="3"/>
            <a:endCxn id="777" idx="1"/>
          </p:cNvCxnSpPr>
          <p:nvPr/>
        </p:nvCxnSpPr>
        <p:spPr>
          <a:xfrm>
            <a:off x="5346400" y="3814325"/>
            <a:ext cx="6612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3" name="Google Shape;783;p43"/>
          <p:cNvSpPr txBox="1"/>
          <p:nvPr/>
        </p:nvSpPr>
        <p:spPr>
          <a:xfrm rot="5400000">
            <a:off x="3355012" y="3720975"/>
            <a:ext cx="11544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Lato"/>
                <a:ea typeface="Lato"/>
                <a:cs typeface="Lato"/>
                <a:sym typeface="Lato"/>
              </a:rPr>
              <a:t>Fully Connected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p43"/>
          <p:cNvSpPr txBox="1"/>
          <p:nvPr/>
        </p:nvSpPr>
        <p:spPr>
          <a:xfrm rot="5400000">
            <a:off x="4035725" y="3720975"/>
            <a:ext cx="11544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Lato"/>
                <a:ea typeface="Lato"/>
                <a:cs typeface="Lato"/>
                <a:sym typeface="Lato"/>
              </a:rPr>
              <a:t>Fully Connected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43"/>
          <p:cNvSpPr txBox="1"/>
          <p:nvPr/>
        </p:nvSpPr>
        <p:spPr>
          <a:xfrm rot="5400000">
            <a:off x="4685150" y="3720975"/>
            <a:ext cx="11544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Lato"/>
                <a:ea typeface="Lato"/>
                <a:cs typeface="Lato"/>
                <a:sym typeface="Lato"/>
              </a:rPr>
              <a:t>Fully Connected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43"/>
          <p:cNvSpPr/>
          <p:nvPr/>
        </p:nvSpPr>
        <p:spPr>
          <a:xfrm>
            <a:off x="342175" y="2865825"/>
            <a:ext cx="751800" cy="2976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Label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7" name="Google Shape;787;p43"/>
          <p:cNvCxnSpPr>
            <a:stCxn id="786" idx="2"/>
            <a:endCxn id="788" idx="3"/>
          </p:cNvCxnSpPr>
          <p:nvPr/>
        </p:nvCxnSpPr>
        <p:spPr>
          <a:xfrm flipH="1" rot="-5400000">
            <a:off x="3493675" y="387825"/>
            <a:ext cx="651000" cy="6202200"/>
          </a:xfrm>
          <a:prstGeom prst="bentConnector4">
            <a:avLst>
              <a:gd fmla="val 260525" name="adj1"/>
              <a:gd fmla="val 105734" name="adj2"/>
            </a:avLst>
          </a:prstGeom>
          <a:noFill/>
          <a:ln cap="flat" cmpd="sng" w="38100">
            <a:solidFill>
              <a:srgbClr val="1155CC"/>
            </a:solidFill>
            <a:prstDash val="lgDashDot"/>
            <a:round/>
            <a:headEnd len="med" w="med" type="none"/>
            <a:tailEnd len="med" w="med" type="triangle"/>
          </a:ln>
        </p:spPr>
      </p:cxnSp>
      <p:sp>
        <p:nvSpPr>
          <p:cNvPr id="788" name="Google Shape;788;p43"/>
          <p:cNvSpPr/>
          <p:nvPr/>
        </p:nvSpPr>
        <p:spPr>
          <a:xfrm>
            <a:off x="6596003" y="3007320"/>
            <a:ext cx="324300" cy="1614000"/>
          </a:xfrm>
          <a:prstGeom prst="flowChartDelay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S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O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F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T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M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A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mpact"/>
                <a:ea typeface="Impact"/>
                <a:cs typeface="Impact"/>
                <a:sym typeface="Impact"/>
              </a:rPr>
              <a:t>X</a:t>
            </a:r>
            <a:endParaRPr sz="1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9" name="Google Shape;789;p43"/>
          <p:cNvSpPr txBox="1"/>
          <p:nvPr/>
        </p:nvSpPr>
        <p:spPr>
          <a:xfrm>
            <a:off x="7308550" y="4016225"/>
            <a:ext cx="17166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Loss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(C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rossentropy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loss)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0" name="Google Shape;790;p43"/>
          <p:cNvCxnSpPr>
            <a:stCxn id="759" idx="0"/>
            <a:endCxn id="763" idx="3"/>
          </p:cNvCxnSpPr>
          <p:nvPr/>
        </p:nvCxnSpPr>
        <p:spPr>
          <a:xfrm flipH="1" rot="-5400000">
            <a:off x="2491122" y="-128422"/>
            <a:ext cx="512100" cy="4244100"/>
          </a:xfrm>
          <a:prstGeom prst="bentConnector4">
            <a:avLst>
              <a:gd fmla="val -75284" name="adj1"/>
              <a:gd fmla="val 109486" name="adj2"/>
            </a:avLst>
          </a:prstGeom>
          <a:noFill/>
          <a:ln cap="flat" cmpd="sng" w="38100">
            <a:solidFill>
              <a:srgbClr val="A64D7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43"/>
          <p:cNvCxnSpPr/>
          <p:nvPr/>
        </p:nvCxnSpPr>
        <p:spPr>
          <a:xfrm rot="10800000">
            <a:off x="1775032" y="2474745"/>
            <a:ext cx="2833800" cy="108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43"/>
          <p:cNvCxnSpPr/>
          <p:nvPr/>
        </p:nvCxnSpPr>
        <p:spPr>
          <a:xfrm rot="10800000">
            <a:off x="1785796" y="2667349"/>
            <a:ext cx="3609600" cy="1339200"/>
          </a:xfrm>
          <a:prstGeom prst="bentConnector3">
            <a:avLst>
              <a:gd fmla="val 62969" name="adj1"/>
            </a:avLst>
          </a:prstGeom>
          <a:noFill/>
          <a:ln cap="flat" cmpd="sng" w="38100">
            <a:solidFill>
              <a:srgbClr val="1155CC"/>
            </a:solidFill>
            <a:prstDash val="lgDash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8" name="Google Shape;798;p44"/>
          <p:cNvSpPr txBox="1"/>
          <p:nvPr/>
        </p:nvSpPr>
        <p:spPr>
          <a:xfrm>
            <a:off x="0" y="0"/>
            <a:ext cx="4869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Advanced Neural Nets</a:t>
            </a:r>
            <a:endParaRPr b="1" sz="26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9" name="Google Shape;799;p44"/>
          <p:cNvSpPr txBox="1"/>
          <p:nvPr>
            <p:ph idx="1" type="body"/>
          </p:nvPr>
        </p:nvSpPr>
        <p:spPr>
          <a:xfrm>
            <a:off x="155450" y="498300"/>
            <a:ext cx="42402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Auxiliary Loss- Results</a:t>
            </a:r>
            <a:b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/>
          </a:p>
        </p:txBody>
      </p:sp>
      <p:pic>
        <p:nvPicPr>
          <p:cNvPr id="800" name="Google Shape;8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2362125"/>
            <a:ext cx="38481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4"/>
          <p:cNvSpPr txBox="1"/>
          <p:nvPr/>
        </p:nvSpPr>
        <p:spPr>
          <a:xfrm>
            <a:off x="1177850" y="1598363"/>
            <a:ext cx="2195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C0000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Train: 94% Accuracy</a:t>
            </a:r>
            <a:endParaRPr sz="1300">
              <a:solidFill>
                <a:srgbClr val="FF99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0CCE4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Test:  </a:t>
            </a:r>
            <a:r>
              <a:rPr b="1" lang="en-GB">
                <a:latin typeface="Rubik"/>
                <a:ea typeface="Rubik"/>
                <a:cs typeface="Rubik"/>
                <a:sym typeface="Rubik"/>
              </a:rPr>
              <a:t>71.4% Accuracy</a:t>
            </a:r>
            <a:endParaRPr b="1" sz="1700"/>
          </a:p>
        </p:txBody>
      </p:sp>
      <p:pic>
        <p:nvPicPr>
          <p:cNvPr id="802" name="Google Shape;8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725" y="1146900"/>
            <a:ext cx="4107126" cy="23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4"/>
          <p:cNvSpPr/>
          <p:nvPr/>
        </p:nvSpPr>
        <p:spPr>
          <a:xfrm>
            <a:off x="4395650" y="1127475"/>
            <a:ext cx="1603200" cy="1251000"/>
          </a:xfrm>
          <a:prstGeom prst="wedgeEllipseCallout">
            <a:avLst>
              <a:gd fmla="val 66015" name="adj1"/>
              <a:gd fmla="val 6112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Lato"/>
                <a:ea typeface="Lato"/>
                <a:cs typeface="Lato"/>
                <a:sym typeface="Lato"/>
              </a:rPr>
              <a:t>Not too bad..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809" name="Google Shape;809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0" name="Google Shape;810;p45"/>
          <p:cNvSpPr txBox="1"/>
          <p:nvPr/>
        </p:nvSpPr>
        <p:spPr>
          <a:xfrm>
            <a:off x="4818350" y="2261375"/>
            <a:ext cx="38799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Lato"/>
                <a:ea typeface="Lato"/>
                <a:cs typeface="Lato"/>
                <a:sym typeface="Lato"/>
              </a:rPr>
              <a:t>For more information visit our github page: </a:t>
            </a:r>
            <a:r>
              <a:rPr b="1" lang="en-GB" sz="1600" u="sng">
                <a:latin typeface="Lato"/>
                <a:ea typeface="Lato"/>
                <a:cs typeface="Lato"/>
                <a:sym typeface="Lato"/>
                <a:hlinkClick r:id="rId3"/>
              </a:rPr>
              <a:t>https://github.com/ifryed/NLP_course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Project objective</a:t>
            </a:r>
            <a:endParaRPr sz="1200"/>
          </a:p>
        </p:txBody>
      </p:sp>
      <p:sp>
        <p:nvSpPr>
          <p:cNvPr id="190" name="Google Shape;190;p20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Our objective is to classify the different clouds formation.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Types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481766" y="19458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</a:rPr>
              <a:t>Clouds are 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</a:rPr>
              <a:t>divided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</a:rPr>
              <a:t> into four categories: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400" y="1193460"/>
            <a:ext cx="1800000" cy="172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" name="Google Shape;199;p21"/>
          <p:cNvSpPr txBox="1"/>
          <p:nvPr/>
        </p:nvSpPr>
        <p:spPr>
          <a:xfrm>
            <a:off x="4763425" y="852000"/>
            <a:ext cx="1800000" cy="23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Flower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141" y="1193450"/>
            <a:ext cx="1800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7079350" y="884150"/>
            <a:ext cx="1800000" cy="23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Gravel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391" y="3306950"/>
            <a:ext cx="1800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4753775" y="2997650"/>
            <a:ext cx="1800000" cy="23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Sugar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141" y="3306950"/>
            <a:ext cx="1800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7069700" y="2997650"/>
            <a:ext cx="1800000" cy="23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Fish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7">
            <a:alphaModFix/>
          </a:blip>
          <a:srcRect b="0" l="5673" r="5673" t="0"/>
          <a:stretch/>
        </p:blipFill>
        <p:spPr>
          <a:xfrm>
            <a:off x="4763425" y="4509044"/>
            <a:ext cx="699629" cy="525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3424" y="2446788"/>
            <a:ext cx="582767" cy="4746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21"/>
          <p:cNvPicPr preferRelativeResize="0"/>
          <p:nvPr/>
        </p:nvPicPr>
        <p:blipFill rotWithShape="1">
          <a:blip r:embed="rId9">
            <a:alphaModFix/>
          </a:blip>
          <a:srcRect b="0" l="0" r="74655" t="72476"/>
          <a:stretch/>
        </p:blipFill>
        <p:spPr>
          <a:xfrm>
            <a:off x="7084154" y="2446794"/>
            <a:ext cx="632884" cy="4746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84166" y="4560294"/>
            <a:ext cx="632867" cy="47466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 sz="1000"/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5412" l="0" r="0" t="5421"/>
          <a:stretch/>
        </p:blipFill>
        <p:spPr>
          <a:xfrm>
            <a:off x="830400" y="2091180"/>
            <a:ext cx="2501200" cy="12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729441" y="269183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-GB" sz="3000"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8" name="Google Shape;218;p22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19" name="Google Shape;219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2"/>
          <p:cNvSpPr txBox="1"/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Logistic Regression</a:t>
            </a:r>
            <a:endParaRPr sz="1200"/>
          </a:p>
        </p:txBody>
      </p:sp>
      <p:sp>
        <p:nvSpPr>
          <p:cNvPr id="222" name="Google Shape;222;p22"/>
          <p:cNvSpPr txBox="1"/>
          <p:nvPr>
            <p:ph idx="4294967295" type="body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/>
              <a:t>Logistic Regression is a simple </a:t>
            </a:r>
            <a:r>
              <a:rPr lang="en-GB" sz="900"/>
              <a:t>neural</a:t>
            </a:r>
            <a:r>
              <a:rPr lang="en-GB" sz="900"/>
              <a:t> net and a good place to start.</a:t>
            </a:r>
            <a:endParaRPr sz="900"/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4">
            <a:alphaModFix/>
          </a:blip>
          <a:srcRect b="17214" l="0" r="0" t="17207"/>
          <a:stretch/>
        </p:blipFill>
        <p:spPr>
          <a:xfrm>
            <a:off x="3332867" y="3359013"/>
            <a:ext cx="2501197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3282543" y="388565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5" name="Google Shape;225;p22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26" name="Google Shape;226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2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Deep Neural Net</a:t>
            </a:r>
            <a:endParaRPr sz="1200"/>
          </a:p>
        </p:txBody>
      </p:sp>
      <p:sp>
        <p:nvSpPr>
          <p:cNvPr id="229" name="Google Shape;229;p22"/>
          <p:cNvSpPr txBox="1"/>
          <p:nvPr>
            <p:ph idx="4294967295" type="body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/>
              <a:t>Deep Neural net gives us extra layers and thus should give us better predictions  </a:t>
            </a:r>
            <a:endParaRPr sz="900"/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5">
            <a:alphaModFix/>
          </a:blip>
          <a:srcRect b="4938" l="0" r="0" t="4947"/>
          <a:stretch/>
        </p:blipFill>
        <p:spPr>
          <a:xfrm>
            <a:off x="5832591" y="2091175"/>
            <a:ext cx="2501197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5832600" y="2691825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2" name="Google Shape;232;p22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33" name="Google Shape;233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22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Advanced Neural Nets</a:t>
            </a:r>
            <a:endParaRPr sz="1200"/>
          </a:p>
        </p:txBody>
      </p:sp>
      <p:sp>
        <p:nvSpPr>
          <p:cNvPr id="236" name="Google Shape;236;p22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/>
              <a:t>In this part, we  went a ‘little crazy’, we </a:t>
            </a:r>
            <a:r>
              <a:rPr lang="en-GB" sz="900"/>
              <a:t>experimented</a:t>
            </a:r>
            <a:r>
              <a:rPr lang="en-GB" sz="900"/>
              <a:t> with CNNs, AutoEncoders and more..</a:t>
            </a:r>
            <a:endParaRPr sz="900"/>
          </a:p>
        </p:txBody>
      </p:sp>
      <p:sp>
        <p:nvSpPr>
          <p:cNvPr id="237" name="Google Shape;23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</p:txBody>
      </p:sp>
      <p:sp>
        <p:nvSpPr>
          <p:cNvPr id="243" name="Google Shape;243;p23"/>
          <p:cNvSpPr txBox="1"/>
          <p:nvPr>
            <p:ph idx="4294967295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Simple neural net structure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No hidden layers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Softmax for activation (last layer)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44" name="Google Shape;24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/>
          </a:blip>
          <a:srcRect b="28461" l="0" r="0" t="28466"/>
          <a:stretch/>
        </p:blipFill>
        <p:spPr>
          <a:xfrm>
            <a:off x="25" y="3174225"/>
            <a:ext cx="9143999" cy="196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2135590"/>
            <a:ext cx="1374115" cy="131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51" name="Google Shape;251;p24"/>
          <p:cNvGrpSpPr/>
          <p:nvPr/>
        </p:nvGrpSpPr>
        <p:grpSpPr>
          <a:xfrm>
            <a:off x="2975943" y="837818"/>
            <a:ext cx="160100" cy="3914700"/>
            <a:chOff x="2247293" y="962218"/>
            <a:chExt cx="160100" cy="3914700"/>
          </a:xfrm>
        </p:grpSpPr>
        <p:sp>
          <p:nvSpPr>
            <p:cNvPr id="252" name="Google Shape;252;p24"/>
            <p:cNvSpPr/>
            <p:nvPr/>
          </p:nvSpPr>
          <p:spPr>
            <a:xfrm rot="-5400000">
              <a:off x="2236180" y="9733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 rot="-5400000">
              <a:off x="2236180" y="122215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 rot="-5400000">
              <a:off x="2236180" y="1470980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 rot="-5400000">
              <a:off x="2236180" y="17198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-5400000">
              <a:off x="2236180" y="19686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-5400000">
              <a:off x="2236180" y="2217455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-5400000">
              <a:off x="2236180" y="246628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 rot="-5400000">
              <a:off x="2236180" y="27151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 rot="-5400000">
              <a:off x="2236180" y="29639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 rot="-5400000">
              <a:off x="2236180" y="321275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 rot="-5400000">
              <a:off x="2236180" y="3461580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 rot="-5400000">
              <a:off x="2236180" y="37104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 rot="-5400000">
              <a:off x="2236180" y="395923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 rot="-5400000">
              <a:off x="2236180" y="4208055"/>
              <a:ext cx="182325" cy="160100"/>
            </a:xfrm>
            <a:prstGeom prst="flowChartInputOutpu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 rot="-5400000">
              <a:off x="2236180" y="4456880"/>
              <a:ext cx="182325" cy="160100"/>
            </a:xfrm>
            <a:prstGeom prst="flowChartInputOutpu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 rot="-5400000">
              <a:off x="2236180" y="4705705"/>
              <a:ext cx="182325" cy="160100"/>
            </a:xfrm>
            <a:prstGeom prst="flowChartInputOutpu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8" name="Google Shape;268;p24"/>
          <p:cNvCxnSpPr>
            <a:stCxn id="250" idx="0"/>
            <a:endCxn id="252" idx="0"/>
          </p:cNvCxnSpPr>
          <p:nvPr/>
        </p:nvCxnSpPr>
        <p:spPr>
          <a:xfrm flipH="1" rot="10800000">
            <a:off x="1044682" y="910690"/>
            <a:ext cx="1931400" cy="12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4"/>
          <p:cNvCxnSpPr>
            <a:stCxn id="250" idx="2"/>
            <a:endCxn id="267" idx="1"/>
          </p:cNvCxnSpPr>
          <p:nvPr/>
        </p:nvCxnSpPr>
        <p:spPr>
          <a:xfrm>
            <a:off x="1044682" y="3454740"/>
            <a:ext cx="1931400" cy="12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4"/>
          <p:cNvSpPr/>
          <p:nvPr/>
        </p:nvSpPr>
        <p:spPr>
          <a:xfrm>
            <a:off x="5122150" y="2106125"/>
            <a:ext cx="9498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Flower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5122150" y="2852125"/>
            <a:ext cx="9498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Sugar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5122150" y="3598125"/>
            <a:ext cx="9498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Gravel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5122150" y="1360125"/>
            <a:ext cx="949800" cy="6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Fish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74" name="Google Shape;274;p24"/>
          <p:cNvCxnSpPr>
            <a:stCxn id="252" idx="3"/>
            <a:endCxn id="273" idx="1"/>
          </p:cNvCxnSpPr>
          <p:nvPr/>
        </p:nvCxnSpPr>
        <p:spPr>
          <a:xfrm>
            <a:off x="3136043" y="947213"/>
            <a:ext cx="1986000" cy="7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4"/>
          <p:cNvCxnSpPr>
            <a:stCxn id="252" idx="3"/>
            <a:endCxn id="270" idx="1"/>
          </p:cNvCxnSpPr>
          <p:nvPr/>
        </p:nvCxnSpPr>
        <p:spPr>
          <a:xfrm>
            <a:off x="3136043" y="947213"/>
            <a:ext cx="1986000" cy="14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4"/>
          <p:cNvCxnSpPr>
            <a:stCxn id="252" idx="3"/>
            <a:endCxn id="271" idx="1"/>
          </p:cNvCxnSpPr>
          <p:nvPr/>
        </p:nvCxnSpPr>
        <p:spPr>
          <a:xfrm>
            <a:off x="3136043" y="947213"/>
            <a:ext cx="1986000" cy="22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4"/>
          <p:cNvCxnSpPr>
            <a:stCxn id="252" idx="3"/>
            <a:endCxn id="272" idx="1"/>
          </p:cNvCxnSpPr>
          <p:nvPr/>
        </p:nvCxnSpPr>
        <p:spPr>
          <a:xfrm>
            <a:off x="3136043" y="947213"/>
            <a:ext cx="1986000" cy="29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4"/>
          <p:cNvCxnSpPr>
            <a:stCxn id="253" idx="3"/>
            <a:endCxn id="273" idx="1"/>
          </p:cNvCxnSpPr>
          <p:nvPr/>
        </p:nvCxnSpPr>
        <p:spPr>
          <a:xfrm>
            <a:off x="3136043" y="1196038"/>
            <a:ext cx="1986000" cy="4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4"/>
          <p:cNvCxnSpPr>
            <a:stCxn id="253" idx="3"/>
            <a:endCxn id="270" idx="1"/>
          </p:cNvCxnSpPr>
          <p:nvPr/>
        </p:nvCxnSpPr>
        <p:spPr>
          <a:xfrm>
            <a:off x="3136043" y="1196038"/>
            <a:ext cx="1986000" cy="1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4"/>
          <p:cNvCxnSpPr>
            <a:stCxn id="253" idx="3"/>
            <a:endCxn id="271" idx="1"/>
          </p:cNvCxnSpPr>
          <p:nvPr/>
        </p:nvCxnSpPr>
        <p:spPr>
          <a:xfrm>
            <a:off x="3136043" y="1196038"/>
            <a:ext cx="1986000" cy="19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4"/>
          <p:cNvCxnSpPr>
            <a:stCxn id="253" idx="3"/>
            <a:endCxn id="272" idx="1"/>
          </p:cNvCxnSpPr>
          <p:nvPr/>
        </p:nvCxnSpPr>
        <p:spPr>
          <a:xfrm>
            <a:off x="3136043" y="1196038"/>
            <a:ext cx="1986000" cy="27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4"/>
          <p:cNvCxnSpPr>
            <a:stCxn id="254" idx="3"/>
            <a:endCxn id="270" idx="1"/>
          </p:cNvCxnSpPr>
          <p:nvPr/>
        </p:nvCxnSpPr>
        <p:spPr>
          <a:xfrm>
            <a:off x="3136043" y="1444863"/>
            <a:ext cx="1986000" cy="9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4"/>
          <p:cNvCxnSpPr>
            <a:stCxn id="254" idx="3"/>
            <a:endCxn id="273" idx="1"/>
          </p:cNvCxnSpPr>
          <p:nvPr/>
        </p:nvCxnSpPr>
        <p:spPr>
          <a:xfrm>
            <a:off x="3136043" y="1444863"/>
            <a:ext cx="1986000" cy="2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4"/>
          <p:cNvCxnSpPr>
            <a:stCxn id="254" idx="3"/>
            <a:endCxn id="271" idx="1"/>
          </p:cNvCxnSpPr>
          <p:nvPr/>
        </p:nvCxnSpPr>
        <p:spPr>
          <a:xfrm>
            <a:off x="3136043" y="1444863"/>
            <a:ext cx="1986000" cy="17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4"/>
          <p:cNvCxnSpPr>
            <a:stCxn id="254" idx="3"/>
            <a:endCxn id="272" idx="1"/>
          </p:cNvCxnSpPr>
          <p:nvPr/>
        </p:nvCxnSpPr>
        <p:spPr>
          <a:xfrm>
            <a:off x="3136043" y="1444863"/>
            <a:ext cx="1986000" cy="24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4"/>
          <p:cNvSpPr/>
          <p:nvPr/>
        </p:nvSpPr>
        <p:spPr>
          <a:xfrm>
            <a:off x="3661800" y="2705375"/>
            <a:ext cx="47100" cy="47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3661800" y="2852650"/>
            <a:ext cx="47100" cy="47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3661800" y="2999925"/>
            <a:ext cx="47100" cy="47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24"/>
          <p:cNvCxnSpPr>
            <a:stCxn id="267" idx="3"/>
            <a:endCxn id="272" idx="1"/>
          </p:cNvCxnSpPr>
          <p:nvPr/>
        </p:nvCxnSpPr>
        <p:spPr>
          <a:xfrm flipH="1" rot="10800000">
            <a:off x="3136043" y="3914288"/>
            <a:ext cx="1986000" cy="7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4"/>
          <p:cNvCxnSpPr>
            <a:stCxn id="267" idx="3"/>
            <a:endCxn id="271" idx="1"/>
          </p:cNvCxnSpPr>
          <p:nvPr/>
        </p:nvCxnSpPr>
        <p:spPr>
          <a:xfrm flipH="1" rot="10800000">
            <a:off x="3136043" y="3168188"/>
            <a:ext cx="1986000" cy="15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4"/>
          <p:cNvCxnSpPr>
            <a:stCxn id="267" idx="4"/>
            <a:endCxn id="270" idx="1"/>
          </p:cNvCxnSpPr>
          <p:nvPr/>
        </p:nvCxnSpPr>
        <p:spPr>
          <a:xfrm flipH="1" rot="10800000">
            <a:off x="3136043" y="2422155"/>
            <a:ext cx="1986000" cy="223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4"/>
          <p:cNvCxnSpPr>
            <a:stCxn id="267" idx="4"/>
            <a:endCxn id="273" idx="1"/>
          </p:cNvCxnSpPr>
          <p:nvPr/>
        </p:nvCxnSpPr>
        <p:spPr>
          <a:xfrm flipH="1" rot="10800000">
            <a:off x="3136043" y="1676055"/>
            <a:ext cx="1986000" cy="29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4"/>
          <p:cNvCxnSpPr>
            <a:stCxn id="266" idx="4"/>
            <a:endCxn id="272" idx="1"/>
          </p:cNvCxnSpPr>
          <p:nvPr/>
        </p:nvCxnSpPr>
        <p:spPr>
          <a:xfrm flipH="1" rot="10800000">
            <a:off x="3136043" y="3914230"/>
            <a:ext cx="1986000" cy="4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4"/>
          <p:cNvCxnSpPr>
            <a:stCxn id="271" idx="1"/>
            <a:endCxn id="266" idx="4"/>
          </p:cNvCxnSpPr>
          <p:nvPr/>
        </p:nvCxnSpPr>
        <p:spPr>
          <a:xfrm flipH="1">
            <a:off x="3136150" y="3168175"/>
            <a:ext cx="1986000" cy="12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4"/>
          <p:cNvCxnSpPr>
            <a:stCxn id="270" idx="1"/>
            <a:endCxn id="266" idx="4"/>
          </p:cNvCxnSpPr>
          <p:nvPr/>
        </p:nvCxnSpPr>
        <p:spPr>
          <a:xfrm flipH="1">
            <a:off x="3136150" y="2422175"/>
            <a:ext cx="1986000" cy="19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4"/>
          <p:cNvCxnSpPr>
            <a:stCxn id="273" idx="1"/>
            <a:endCxn id="266" idx="4"/>
          </p:cNvCxnSpPr>
          <p:nvPr/>
        </p:nvCxnSpPr>
        <p:spPr>
          <a:xfrm flipH="1">
            <a:off x="3136150" y="1676175"/>
            <a:ext cx="1986000" cy="27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4"/>
          <p:cNvCxnSpPr>
            <a:stCxn id="273" idx="3"/>
          </p:cNvCxnSpPr>
          <p:nvPr/>
        </p:nvCxnSpPr>
        <p:spPr>
          <a:xfrm>
            <a:off x="6071950" y="1676175"/>
            <a:ext cx="51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8" name="Google Shape;298;p24"/>
          <p:cNvCxnSpPr>
            <a:stCxn id="270" idx="3"/>
          </p:cNvCxnSpPr>
          <p:nvPr/>
        </p:nvCxnSpPr>
        <p:spPr>
          <a:xfrm>
            <a:off x="6071950" y="2422175"/>
            <a:ext cx="523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9" name="Google Shape;299;p24"/>
          <p:cNvCxnSpPr>
            <a:stCxn id="271" idx="3"/>
          </p:cNvCxnSpPr>
          <p:nvPr/>
        </p:nvCxnSpPr>
        <p:spPr>
          <a:xfrm>
            <a:off x="6071950" y="3168175"/>
            <a:ext cx="53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0" name="Google Shape;300;p24"/>
          <p:cNvCxnSpPr>
            <a:stCxn id="272" idx="3"/>
          </p:cNvCxnSpPr>
          <p:nvPr/>
        </p:nvCxnSpPr>
        <p:spPr>
          <a:xfrm>
            <a:off x="6071950" y="3914175"/>
            <a:ext cx="50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1" name="Google Shape;301;p24"/>
          <p:cNvSpPr/>
          <p:nvPr/>
        </p:nvSpPr>
        <p:spPr>
          <a:xfrm>
            <a:off x="7373750" y="2408625"/>
            <a:ext cx="1269900" cy="7731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L2 Loss</a:t>
            </a:r>
            <a:endParaRPr sz="1300"/>
          </a:p>
        </p:txBody>
      </p:sp>
      <p:cxnSp>
        <p:nvCxnSpPr>
          <p:cNvPr id="302" name="Google Shape;302;p24"/>
          <p:cNvCxnSpPr>
            <a:stCxn id="303" idx="3"/>
            <a:endCxn id="301" idx="1"/>
          </p:cNvCxnSpPr>
          <p:nvPr/>
        </p:nvCxnSpPr>
        <p:spPr>
          <a:xfrm>
            <a:off x="7064450" y="2795175"/>
            <a:ext cx="30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24"/>
          <p:cNvSpPr txBox="1"/>
          <p:nvPr>
            <p:ph idx="1" type="body"/>
          </p:nvPr>
        </p:nvSpPr>
        <p:spPr>
          <a:xfrm>
            <a:off x="131850" y="509225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  <a:r>
              <a:rPr lang="en-GB"/>
              <a:t> </a:t>
            </a: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Diagram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0" y="0"/>
            <a:ext cx="4055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06" name="Google Shape;306;p24"/>
          <p:cNvSpPr/>
          <p:nvPr/>
        </p:nvSpPr>
        <p:spPr>
          <a:xfrm rot="5400000">
            <a:off x="873613" y="1264187"/>
            <a:ext cx="336700" cy="15869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99999"/>
                </a:solidFill>
                <a:latin typeface="Amatic SC"/>
              </a:rPr>
              <a:t>{</a:t>
            </a:r>
          </a:p>
        </p:txBody>
      </p:sp>
      <p:sp>
        <p:nvSpPr>
          <p:cNvPr id="307" name="Google Shape;307;p24"/>
          <p:cNvSpPr txBox="1"/>
          <p:nvPr/>
        </p:nvSpPr>
        <p:spPr>
          <a:xfrm>
            <a:off x="789675" y="1481750"/>
            <a:ext cx="629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256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6603199" y="1520475"/>
            <a:ext cx="461100" cy="2549400"/>
          </a:xfrm>
          <a:prstGeom prst="flowChartDelay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S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O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F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T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M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A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X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idx="1" type="body"/>
          </p:nvPr>
        </p:nvSpPr>
        <p:spPr>
          <a:xfrm>
            <a:off x="131850" y="509225"/>
            <a:ext cx="34110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 First try</a:t>
            </a: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0" y="0"/>
            <a:ext cx="4055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 b="0" l="0" r="0" t="9633"/>
          <a:stretch/>
        </p:blipFill>
        <p:spPr>
          <a:xfrm>
            <a:off x="429850" y="3350750"/>
            <a:ext cx="5734050" cy="15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 txBox="1"/>
          <p:nvPr/>
        </p:nvSpPr>
        <p:spPr>
          <a:xfrm>
            <a:off x="682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Accuracy: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3865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Loss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9" name="Google Shape;319;p25"/>
          <p:cNvSpPr txBox="1"/>
          <p:nvPr>
            <p:ph idx="1" type="body"/>
          </p:nvPr>
        </p:nvSpPr>
        <p:spPr>
          <a:xfrm>
            <a:off x="228200" y="1189450"/>
            <a:ext cx="58011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Baseline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: 25% Accuracy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Raleway SemiBold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Preprocess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: Converting the image from</a:t>
            </a: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lang="en-GB" sz="1350">
                <a:solidFill>
                  <a:srgbClr val="FF0000"/>
                </a:solidFill>
                <a:highlight>
                  <a:srgbClr val="FFFFFF"/>
                </a:highlight>
              </a:rPr>
              <a:t>R</a:t>
            </a:r>
            <a:r>
              <a:rPr b="1" lang="en-GB" sz="1350">
                <a:solidFill>
                  <a:srgbClr val="00FF00"/>
                </a:solidFill>
                <a:highlight>
                  <a:srgbClr val="FFFFFF"/>
                </a:highlight>
              </a:rPr>
              <a:t>G</a:t>
            </a:r>
            <a:r>
              <a:rPr b="1" lang="en-GB" sz="1350">
                <a:solidFill>
                  <a:srgbClr val="0000FF"/>
                </a:solidFill>
                <a:highlight>
                  <a:srgbClr val="FFFFFF"/>
                </a:highlight>
              </a:rPr>
              <a:t>B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 to</a:t>
            </a: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lang="en-GB" sz="1350">
                <a:solidFill>
                  <a:srgbClr val="CCCCCC"/>
                </a:solidFill>
                <a:highlight>
                  <a:srgbClr val="434343"/>
                </a:highlight>
              </a:rPr>
              <a:t>gr</a:t>
            </a:r>
            <a:r>
              <a:rPr b="1" lang="en-GB" sz="1350">
                <a:solidFill>
                  <a:srgbClr val="999999"/>
                </a:solidFill>
                <a:highlight>
                  <a:srgbClr val="666666"/>
                </a:highlight>
              </a:rPr>
              <a:t>ay</a:t>
            </a:r>
            <a:r>
              <a:rPr b="1" lang="en-GB" sz="1350">
                <a:solidFill>
                  <a:srgbClr val="666666"/>
                </a:solidFill>
                <a:highlight>
                  <a:srgbClr val="B7B7B7"/>
                </a:highlight>
              </a:rPr>
              <a:t>-s</a:t>
            </a:r>
            <a:r>
              <a:rPr b="1" lang="en-GB" sz="1350">
                <a:solidFill>
                  <a:srgbClr val="666666"/>
                </a:solidFill>
                <a:highlight>
                  <a:srgbClr val="CCCCCC"/>
                </a:highlight>
              </a:rPr>
              <a:t>ca</a:t>
            </a:r>
            <a:r>
              <a:rPr b="1" lang="en-GB" sz="1350">
                <a:solidFill>
                  <a:srgbClr val="434343"/>
                </a:solidFill>
                <a:highlight>
                  <a:srgbClr val="D9D9D9"/>
                </a:highlight>
              </a:rPr>
              <a:t>le</a:t>
            </a:r>
            <a:endParaRPr b="1" sz="1350">
              <a:solidFill>
                <a:srgbClr val="434343"/>
              </a:solidFill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682975" y="2395100"/>
            <a:ext cx="2195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9900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Train: 65% Accuracy</a:t>
            </a:r>
            <a:endParaRPr sz="1300">
              <a:solidFill>
                <a:srgbClr val="FF99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C78D8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Test:  40.49% Accuracy</a:t>
            </a:r>
            <a:endParaRPr sz="1600"/>
          </a:p>
        </p:txBody>
      </p:sp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 b="7332" l="0" r="0" t="12878"/>
          <a:stretch/>
        </p:blipFill>
        <p:spPr>
          <a:xfrm>
            <a:off x="426850" y="3359900"/>
            <a:ext cx="5734050" cy="15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 txBox="1"/>
          <p:nvPr>
            <p:ph idx="1" type="body"/>
          </p:nvPr>
        </p:nvSpPr>
        <p:spPr>
          <a:xfrm>
            <a:off x="131850" y="509225"/>
            <a:ext cx="34110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 Threshold</a:t>
            </a: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0" y="0"/>
            <a:ext cx="4055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Logistic Regression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682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Accuracy: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0" name="Google Shape;330;p26"/>
          <p:cNvSpPr txBox="1"/>
          <p:nvPr/>
        </p:nvSpPr>
        <p:spPr>
          <a:xfrm>
            <a:off x="3865975" y="3031925"/>
            <a:ext cx="1003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Loss: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228200" y="1189450"/>
            <a:ext cx="63027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Regulation failed -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 Not suited for spatial problems</a:t>
            </a:r>
            <a:endParaRPr sz="13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Raleway SemiBold"/>
              <a:buChar char="●"/>
            </a:pP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Adb. </a:t>
            </a: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Preprocess</a:t>
            </a: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</a:rPr>
              <a:t>: Converting the image from </a:t>
            </a:r>
            <a:r>
              <a:rPr b="1" lang="en-GB" sz="1350">
                <a:solidFill>
                  <a:srgbClr val="CCCCCC"/>
                </a:solidFill>
                <a:highlight>
                  <a:srgbClr val="434343"/>
                </a:highlight>
              </a:rPr>
              <a:t>gr</a:t>
            </a:r>
            <a:r>
              <a:rPr b="1" lang="en-GB" sz="1350">
                <a:solidFill>
                  <a:srgbClr val="999999"/>
                </a:solidFill>
                <a:highlight>
                  <a:srgbClr val="666666"/>
                </a:highlight>
              </a:rPr>
              <a:t>ay</a:t>
            </a:r>
            <a:r>
              <a:rPr b="1" lang="en-GB" sz="1350">
                <a:solidFill>
                  <a:srgbClr val="666666"/>
                </a:solidFill>
                <a:highlight>
                  <a:srgbClr val="B7B7B7"/>
                </a:highlight>
              </a:rPr>
              <a:t>-s</a:t>
            </a:r>
            <a:r>
              <a:rPr b="1" lang="en-GB" sz="1350">
                <a:solidFill>
                  <a:srgbClr val="666666"/>
                </a:solidFill>
                <a:highlight>
                  <a:srgbClr val="CCCCCC"/>
                </a:highlight>
              </a:rPr>
              <a:t>ca</a:t>
            </a:r>
            <a:r>
              <a:rPr b="1" lang="en-GB" sz="1350">
                <a:solidFill>
                  <a:srgbClr val="434343"/>
                </a:solidFill>
                <a:highlight>
                  <a:srgbClr val="D9D9D9"/>
                </a:highlight>
              </a:rPr>
              <a:t>le</a:t>
            </a:r>
            <a:r>
              <a:rPr b="1" lang="en-GB" sz="1350">
                <a:solidFill>
                  <a:srgbClr val="434343"/>
                </a:solidFill>
              </a:rPr>
              <a:t> to </a:t>
            </a:r>
            <a:r>
              <a:rPr b="1" lang="en-GB" sz="1350">
                <a:solidFill>
                  <a:srgbClr val="000000"/>
                </a:solidFill>
                <a:highlight>
                  <a:srgbClr val="FFFFFF"/>
                </a:highlight>
              </a:rPr>
              <a:t>black</a:t>
            </a:r>
            <a:r>
              <a:rPr b="1" lang="en-GB" sz="1350">
                <a:solidFill>
                  <a:srgbClr val="434343"/>
                </a:solidFill>
                <a:highlight>
                  <a:srgbClr val="FFFFFF"/>
                </a:highlight>
              </a:rPr>
              <a:t>&amp;</a:t>
            </a:r>
            <a:r>
              <a:rPr b="1" lang="en-GB" sz="1350">
                <a:solidFill>
                  <a:srgbClr val="FFFFFF"/>
                </a:solidFill>
                <a:highlight>
                  <a:srgbClr val="000000"/>
                </a:highlight>
              </a:rPr>
              <a:t>white</a:t>
            </a:r>
            <a:r>
              <a:rPr b="1" lang="en-GB" sz="1350">
                <a:solidFill>
                  <a:srgbClr val="434343"/>
                </a:solidFill>
              </a:rPr>
              <a:t> </a:t>
            </a:r>
            <a:r>
              <a:rPr lang="en-GB" sz="1350">
                <a:solidFill>
                  <a:srgbClr val="000000"/>
                </a:solidFill>
              </a:rPr>
              <a:t>using a threshold of 0.5</a:t>
            </a:r>
            <a:endParaRPr sz="1350">
              <a:solidFill>
                <a:srgbClr val="000000"/>
              </a:solidFill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682975" y="2395100"/>
            <a:ext cx="21954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FFFF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Train: 54% Accuracy</a:t>
            </a:r>
            <a:endParaRPr sz="11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990000"/>
                </a:solidFill>
                <a:latin typeface="Rubik"/>
                <a:ea typeface="Rubik"/>
                <a:cs typeface="Rubik"/>
                <a:sym typeface="Rubik"/>
              </a:rPr>
              <a:t>⛊</a:t>
            </a:r>
            <a:r>
              <a:rPr lang="en-GB" sz="1300">
                <a:latin typeface="Rubik"/>
                <a:ea typeface="Rubik"/>
                <a:cs typeface="Rubik"/>
                <a:sym typeface="Rubik"/>
              </a:rPr>
              <a:t>Test:  50% Accuracy</a:t>
            </a:r>
            <a:endParaRPr sz="1300">
              <a:solidFill>
                <a:srgbClr val="FF99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3" name="Google Shape;33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5144325" y="1518725"/>
            <a:ext cx="971400" cy="20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